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</p:sldMasterIdLst>
  <p:notesMasterIdLst>
    <p:notesMasterId r:id="rId19"/>
  </p:notesMasterIdLst>
  <p:sldIdLst>
    <p:sldId id="288" r:id="rId3"/>
    <p:sldId id="258" r:id="rId4"/>
    <p:sldId id="283" r:id="rId5"/>
    <p:sldId id="277" r:id="rId6"/>
    <p:sldId id="284" r:id="rId7"/>
    <p:sldId id="280" r:id="rId8"/>
    <p:sldId id="285" r:id="rId9"/>
    <p:sldId id="286" r:id="rId10"/>
    <p:sldId id="261" r:id="rId11"/>
    <p:sldId id="287" r:id="rId12"/>
    <p:sldId id="281" r:id="rId13"/>
    <p:sldId id="273" r:id="rId14"/>
    <p:sldId id="274" r:id="rId15"/>
    <p:sldId id="289" r:id="rId16"/>
    <p:sldId id="290" r:id="rId17"/>
    <p:sldId id="272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Monotype Corsiva" panose="03010101010201010101" pitchFamily="66" charset="0"/>
      <p:italic r:id="rId28"/>
    </p:embeddedFont>
    <p:embeddedFont>
      <p:font typeface="Republika" panose="020B0604020202020204" charset="-18"/>
      <p:regular r:id="rId29"/>
      <p:bold r:id="rId30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4" autoAdjust="0"/>
    <p:restoredTop sz="95544" autoAdjust="0"/>
  </p:normalViewPr>
  <p:slideViewPr>
    <p:cSldViewPr snapToGrid="0" snapToObjects="1">
      <p:cViewPr>
        <p:scale>
          <a:sx n="100" d="100"/>
          <a:sy n="100" d="100"/>
        </p:scale>
        <p:origin x="-570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95285-8941-4623-9AC4-E194773A8140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6EB6E-10AF-4E9C-ADD7-A1E7BF656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8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922" y="4343218"/>
            <a:ext cx="5484157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922" y="4343218"/>
            <a:ext cx="5484157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l-SI" alt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922" y="4343218"/>
            <a:ext cx="5484157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922" y="4343218"/>
            <a:ext cx="5484157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922" y="4343218"/>
            <a:ext cx="5484157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922" y="4343218"/>
            <a:ext cx="5484157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922" y="4343218"/>
            <a:ext cx="5484157" cy="4113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l-SI" altLang="sl-S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/>
        </p:nvSpPr>
        <p:spPr>
          <a:xfrm>
            <a:off x="962025" y="708025"/>
            <a:ext cx="2060575" cy="205184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ts val="838"/>
              </a:lnSpc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</a:rPr>
              <a:t>REPUBLIKA SLOVENIJA</a:t>
            </a:r>
          </a:p>
          <a:p>
            <a:pPr>
              <a:lnSpc>
                <a:spcPts val="838"/>
              </a:lnSpc>
            </a:pPr>
            <a:r>
              <a:rPr lang="en-US" sz="700" b="1" dirty="0">
                <a:solidFill>
                  <a:schemeClr val="tx2"/>
                </a:solidFill>
                <a:latin typeface="Republika" pitchFamily="2" charset="-18"/>
              </a:rPr>
              <a:t>MINISTRSTVO ZA</a:t>
            </a:r>
            <a:r>
              <a:rPr lang="sl-SI" sz="700" b="1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</a:rPr>
              <a:t> KMETIJSTVO IN OKOLJE</a:t>
            </a:r>
            <a:endParaRPr lang="en-US" sz="7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5" name="Picture 8" descr="grb moder za 10 pt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0" y="1548000"/>
            <a:ext cx="72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B3EAD-FDB4-4AC2-B31F-4054C3C55B7A}" type="datetimeFigureOut">
              <a:rPr lang="en-US"/>
              <a:pPr>
                <a:defRPr/>
              </a:pPr>
              <a:t>5/21/2014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8347C-F95D-4C34-8616-E81DAEDB8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458" name="Picture 2" descr="Green-glav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184601" y="319651"/>
            <a:ext cx="3405187" cy="59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 userDrawn="1"/>
        </p:nvSpPr>
        <p:spPr bwMode="auto">
          <a:xfrm>
            <a:off x="2027874" y="1060354"/>
            <a:ext cx="49601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normalizeH="0" baseline="0" dirty="0" smtClean="0">
                <a:ln>
                  <a:noFill/>
                </a:ln>
                <a:solidFill>
                  <a:srgbClr val="339966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Zelena Slovenija, učinkovita z viri</a:t>
            </a:r>
            <a:endParaRPr kumimoji="0" 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Pravokotnik 10"/>
          <p:cNvSpPr/>
          <p:nvPr userDrawn="1"/>
        </p:nvSpPr>
        <p:spPr>
          <a:xfrm>
            <a:off x="0" y="6721475"/>
            <a:ext cx="9144000" cy="136525"/>
          </a:xfrm>
          <a:prstGeom prst="rect">
            <a:avLst/>
          </a:prstGeom>
          <a:gradFill flip="none" rotWithShape="1">
            <a:gsLst>
              <a:gs pos="34000">
                <a:srgbClr val="008000">
                  <a:alpha val="71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962025" y="708025"/>
            <a:ext cx="1204913" cy="2047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PRIMER</a:t>
            </a:r>
          </a:p>
        </p:txBody>
      </p:sp>
      <p:pic>
        <p:nvPicPr>
          <p:cNvPr id="6" name="Picture 9" descr="grb moder za 10 pt.w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6F011-6E6A-48E8-AE71-51C33163404E}" type="datetimeFigureOut">
              <a:rPr lang="sl-SI"/>
              <a:pPr>
                <a:defRPr/>
              </a:pPr>
              <a:t>21.5.2014</a:t>
            </a:fld>
            <a:endParaRPr lang="sl-SI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7070-7601-411A-BBE8-11AAF271F35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6D694-F596-4AC7-92FD-115C021ED908}" type="datetimeFigureOut">
              <a:rPr lang="sl-SI"/>
              <a:pPr>
                <a:defRPr/>
              </a:pPr>
              <a:t>21.5.2014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7503-8D4B-4F95-A58D-A1D61957F3D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911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/>
        </p:nvSpPr>
        <p:spPr>
          <a:xfrm>
            <a:off x="962025" y="708025"/>
            <a:ext cx="1204913" cy="2047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PRIMER</a:t>
            </a:r>
          </a:p>
        </p:txBody>
      </p:sp>
      <p:pic>
        <p:nvPicPr>
          <p:cNvPr id="4" name="Picture 9" descr="grb moder za 10 pt.w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37EEA-CC67-4A48-9130-2D8734455E47}" type="datetimeFigureOut">
              <a:rPr lang="sl-SI"/>
              <a:pPr>
                <a:defRPr/>
              </a:pPr>
              <a:t>21.5.2014</a:t>
            </a:fld>
            <a:endParaRPr lang="sl-SI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56138-D947-443B-A8A3-8D319864629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C9CF4-ACEA-4E69-B67A-7EC58C1B1C0D}" type="datetimeFigureOut">
              <a:rPr lang="sl-SI"/>
              <a:pPr>
                <a:defRPr/>
              </a:pPr>
              <a:t>21.5.2014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72F90-EF2D-4DA9-8F79-2F7D1BAF8908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008BE-0F63-486E-A9CC-F1634451C9F4}" type="datetimeFigureOut">
              <a:rPr lang="sl-SI"/>
              <a:pPr>
                <a:defRPr/>
              </a:pPr>
              <a:t>21.5.2014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C5707-A819-4D2F-BB62-A8D120AD9FFD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217A6-4C45-409A-B0CB-EEC46190C335}" type="datetimeFigureOut">
              <a:rPr lang="sl-SI"/>
              <a:pPr>
                <a:defRPr/>
              </a:pPr>
              <a:t>21.5.2014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10A87-7FC8-4F2E-8641-5D43647B4AE2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962025" y="708025"/>
            <a:ext cx="1204913" cy="2047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PRIMER</a:t>
            </a:r>
          </a:p>
        </p:txBody>
      </p:sp>
      <p:pic>
        <p:nvPicPr>
          <p:cNvPr id="6" name="Picture 9" descr="grb moder za 10 pt.w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AF22A-D3E0-4D65-AEA6-4093857F1B82}" type="datetimeFigureOut">
              <a:rPr lang="sl-SI"/>
              <a:pPr>
                <a:defRPr/>
              </a:pPr>
              <a:t>21.5.2014</a:t>
            </a:fld>
            <a:endParaRPr lang="sl-SI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26171-F0E8-40C7-8328-A733E185E05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962025" y="708025"/>
            <a:ext cx="1204913" cy="2047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PRIMER</a:t>
            </a:r>
          </a:p>
        </p:txBody>
      </p:sp>
      <p:pic>
        <p:nvPicPr>
          <p:cNvPr id="6" name="Picture 9" descr="grb moder za 10 pt.w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279DB-CC9D-449B-9916-064FADA8CD47}" type="datetimeFigureOut">
              <a:rPr lang="sl-SI"/>
              <a:pPr>
                <a:defRPr/>
              </a:pPr>
              <a:t>21.5.2014</a:t>
            </a:fld>
            <a:endParaRPr lang="sl-SI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D320-3B7B-499F-92E6-FC3EF4707F7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62025" y="708025"/>
            <a:ext cx="1204913" cy="2047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PRIMER</a:t>
            </a:r>
          </a:p>
        </p:txBody>
      </p:sp>
      <p:pic>
        <p:nvPicPr>
          <p:cNvPr id="1028" name="Picture 8" descr="grb moder za 10 pt.wm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53DA71-537F-485B-A92D-267D93017769}" type="datetimeFigureOut">
              <a:rPr lang="en-US"/>
              <a:pPr>
                <a:defRPr/>
              </a:pPr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09750D-6B35-488B-8D7F-093EA3FAE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0" r:id="rId2"/>
    <p:sldLayoutId id="2147483681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926F30-0BC1-4EDF-99FB-E067AF4CD5AF}" type="datetimeFigureOut">
              <a:rPr lang="sl-SI"/>
              <a:pPr>
                <a:defRPr/>
              </a:pPr>
              <a:t>21.5.2014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0985FC-E40E-445C-9821-F8DF22D27885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  <p:sp>
        <p:nvSpPr>
          <p:cNvPr id="9" name="TextBox 8"/>
          <p:cNvSpPr txBox="1"/>
          <p:nvPr/>
        </p:nvSpPr>
        <p:spPr>
          <a:xfrm>
            <a:off x="962025" y="708025"/>
            <a:ext cx="2162175" cy="2127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ts val="838"/>
              </a:lnSpc>
            </a:pPr>
            <a:r>
              <a:rPr lang="en-US" sz="700">
                <a:solidFill>
                  <a:schemeClr val="tx2"/>
                </a:solidFill>
                <a:latin typeface="Republika" pitchFamily="2" charset="-18"/>
              </a:rPr>
              <a:t>REPUBLIKA SLOVENIJA</a:t>
            </a:r>
          </a:p>
          <a:p>
            <a:pPr>
              <a:lnSpc>
                <a:spcPts val="838"/>
              </a:lnSpc>
            </a:pPr>
            <a:r>
              <a:rPr lang="en-US" sz="700" b="1">
                <a:solidFill>
                  <a:schemeClr val="tx2"/>
                </a:solidFill>
                <a:latin typeface="Republika" pitchFamily="2" charset="-18"/>
              </a:rPr>
              <a:t>MINISTRSTVO ZA </a:t>
            </a:r>
            <a:r>
              <a:rPr lang="sl-SI" sz="700" b="1">
                <a:solidFill>
                  <a:schemeClr val="tx2"/>
                </a:solidFill>
                <a:latin typeface="Republika" pitchFamily="2" charset="-18"/>
              </a:rPr>
              <a:t>OKOLJE IN PROSTOR</a:t>
            </a:r>
            <a:endParaRPr lang="en-US" sz="700" b="1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2056" name="Picture 9" descr="grb moder za 10 pt.wm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2" r:id="rId3"/>
    <p:sldLayoutId id="2147483673" r:id="rId4"/>
    <p:sldLayoutId id="2147483677" r:id="rId5"/>
    <p:sldLayoutId id="2147483678" r:id="rId6"/>
    <p:sldLayoutId id="2147483679" r:id="rId7"/>
    <p:sldLayoutId id="2147483674" r:id="rId8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8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8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03_logotip__Eko_skl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22" y="685368"/>
            <a:ext cx="4319661" cy="96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Pravokotnik 1"/>
          <p:cNvSpPr>
            <a:spLocks noChangeArrowheads="1"/>
          </p:cNvSpPr>
          <p:nvPr/>
        </p:nvSpPr>
        <p:spPr bwMode="auto">
          <a:xfrm>
            <a:off x="55468" y="2246828"/>
            <a:ext cx="9012331" cy="433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56" tIns="40628" rIns="81256" bIns="4062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8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7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6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5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5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5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endParaRPr lang="sl-SI" altLang="sl-SI" sz="3400" b="1" smtClean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endParaRPr lang="sl-SI" altLang="sl-SI" sz="3600" b="1" smtClean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r>
              <a:rPr lang="sl-SI" altLang="sl-SI" sz="3600" b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FINANČNE SPODBUDE </a:t>
            </a:r>
            <a:r>
              <a:rPr lang="sl-SI" altLang="sl-SI" sz="36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EKO </a:t>
            </a:r>
            <a:r>
              <a:rPr lang="sl-SI" altLang="sl-SI" sz="3600" b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SKLADA 2014</a:t>
            </a:r>
            <a:endParaRPr lang="sl-SI" altLang="sl-SI" sz="3600" b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endParaRPr lang="sl-SI" altLang="sl-SI" sz="2500" b="1" smtClean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r>
              <a:rPr lang="sl-SI" altLang="sl-SI" sz="2500" b="1" smtClean="0">
                <a:solidFill>
                  <a:schemeClr val="tx2"/>
                </a:solidFill>
                <a:latin typeface="Calibri" pitchFamily="34" charset="0"/>
              </a:rPr>
              <a:t>Tadeja Kovačič</a:t>
            </a:r>
            <a:endParaRPr lang="sl-SI" altLang="sl-SI" sz="2500" b="1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r>
              <a:rPr lang="sl-SI" altLang="sl-SI" sz="2500" b="1" smtClean="0">
                <a:solidFill>
                  <a:schemeClr val="tx2"/>
                </a:solidFill>
                <a:latin typeface="Calibri" pitchFamily="34" charset="0"/>
              </a:rPr>
              <a:t>Svetovalka </a:t>
            </a:r>
            <a:r>
              <a:rPr lang="sl-SI" altLang="sl-SI" sz="2500" b="1">
                <a:solidFill>
                  <a:schemeClr val="tx2"/>
                </a:solidFill>
                <a:latin typeface="Calibri" pitchFamily="34" charset="0"/>
              </a:rPr>
              <a:t>Eko sklada</a:t>
            </a:r>
          </a:p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endParaRPr lang="sl-SI" altLang="sl-SI" sz="2500" b="1" smtClean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r>
              <a:rPr lang="sl-SI" altLang="sl-SI" sz="2500" b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Rogaška Slatina, 22. 5. 2014</a:t>
            </a:r>
            <a:endParaRPr lang="sl-SI" altLang="sl-SI" sz="2500" b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533"/>
              </a:spcAft>
              <a:buClr>
                <a:schemeClr val="bg2"/>
              </a:buClr>
              <a:buNone/>
            </a:pPr>
            <a:endParaRPr lang="sl-SI" altLang="sl-SI" sz="1200">
              <a:solidFill>
                <a:srgbClr val="00529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20700" y="1089025"/>
            <a:ext cx="7832725" cy="5130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sl-SI" altLang="en-US" sz="1600" smtClean="0">
                <a:solidFill>
                  <a:srgbClr val="209020"/>
                </a:solidFill>
                <a:latin typeface="Calibri" pitchFamily="34" charset="0"/>
              </a:rPr>
              <a:t>6.000.000 </a:t>
            </a:r>
            <a:r>
              <a:rPr lang="sl-SI" altLang="en-US" sz="1600" dirty="0">
                <a:solidFill>
                  <a:srgbClr val="209020"/>
                </a:solidFill>
                <a:latin typeface="Calibri" pitchFamily="34" charset="0"/>
              </a:rPr>
              <a:t>€  (</a:t>
            </a:r>
            <a:r>
              <a:rPr lang="sl-SI" sz="1600" dirty="0">
                <a:solidFill>
                  <a:srgbClr val="209020"/>
                </a:solidFill>
                <a:latin typeface="Calibri" pitchFamily="34" charset="0"/>
              </a:rPr>
              <a:t>do 2.500.000 € iz Sklada za podnebne spremembe, namenjenih določenim naložbam, ki bodo izvedene na območjih s sprejetim odlokom o načrtu za kakovost zraka)</a:t>
            </a:r>
          </a:p>
          <a:p>
            <a:pPr marL="0" indent="0">
              <a:buFontTx/>
              <a:buNone/>
              <a:defRPr/>
            </a:pPr>
            <a:r>
              <a:rPr lang="sl-SI" altLang="en-US" sz="2400" b="1" dirty="0" smtClean="0">
                <a:solidFill>
                  <a:srgbClr val="00529F"/>
                </a:solidFill>
                <a:latin typeface="Calibri" pitchFamily="34" charset="0"/>
              </a:rPr>
              <a:t>Javni poziv </a:t>
            </a:r>
            <a:r>
              <a:rPr lang="sl-SI" sz="2400" b="1" dirty="0" smtClean="0">
                <a:solidFill>
                  <a:srgbClr val="00529F"/>
                </a:solidFill>
                <a:latin typeface="Calibri" pitchFamily="34" charset="0"/>
              </a:rPr>
              <a:t>25SUB-OB14   Nepovratne </a:t>
            </a:r>
            <a:r>
              <a:rPr lang="sl-SI" sz="2400" b="1" dirty="0">
                <a:solidFill>
                  <a:srgbClr val="00529F"/>
                </a:solidFill>
                <a:latin typeface="Calibri" pitchFamily="34" charset="0"/>
              </a:rPr>
              <a:t>finančne spodbude občanom za nove naložbe rabe </a:t>
            </a:r>
            <a:r>
              <a:rPr lang="sl-SI" sz="2400" b="1" dirty="0" smtClean="0">
                <a:solidFill>
                  <a:srgbClr val="00529F"/>
                </a:solidFill>
                <a:latin typeface="Calibri" pitchFamily="34" charset="0"/>
              </a:rPr>
              <a:t>obnovljivih virov energije in </a:t>
            </a:r>
            <a:r>
              <a:rPr lang="sl-SI" sz="2400" b="1" dirty="0">
                <a:solidFill>
                  <a:srgbClr val="00529F"/>
                </a:solidFill>
                <a:latin typeface="Calibri" pitchFamily="34" charset="0"/>
              </a:rPr>
              <a:t>večje energijske učinkovitosti </a:t>
            </a:r>
            <a:r>
              <a:rPr lang="sl-SI" sz="2400" b="1" dirty="0" smtClean="0">
                <a:solidFill>
                  <a:srgbClr val="00529F"/>
                </a:solidFill>
                <a:latin typeface="Calibri" pitchFamily="34" charset="0"/>
              </a:rPr>
              <a:t> večstanovanjskih  stavb</a:t>
            </a:r>
            <a:endParaRPr lang="pl-PL" altLang="sl-SI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0" indent="0" algn="just">
              <a:buNone/>
              <a:defRPr/>
            </a:pPr>
            <a:endParaRPr lang="sl-SI" altLang="sl-SI" sz="2000" b="1" smtClean="0">
              <a:solidFill>
                <a:schemeClr val="tx2"/>
              </a:solidFill>
              <a:latin typeface="Calibri" pitchFamily="34" charset="0"/>
            </a:endParaRPr>
          </a:p>
          <a:p>
            <a:pPr marL="0" indent="0" algn="just">
              <a:buNone/>
              <a:defRPr/>
            </a:pPr>
            <a:r>
              <a:rPr lang="sl-SI" altLang="sl-SI" sz="2000" smtClean="0">
                <a:solidFill>
                  <a:schemeClr val="tx2"/>
                </a:solidFill>
                <a:latin typeface="Calibri" pitchFamily="34" charset="0"/>
              </a:rPr>
              <a:t>Višina </a:t>
            </a:r>
            <a:r>
              <a:rPr lang="sl-SI" altLang="sl-SI" sz="2000" dirty="0" smtClean="0">
                <a:solidFill>
                  <a:schemeClr val="tx2"/>
                </a:solidFill>
                <a:latin typeface="Calibri" pitchFamily="34" charset="0"/>
              </a:rPr>
              <a:t>spodbude </a:t>
            </a:r>
            <a:r>
              <a:rPr lang="sl-SI" altLang="sl-SI" sz="2000" b="1" dirty="0" smtClean="0">
                <a:solidFill>
                  <a:schemeClr val="tx2"/>
                </a:solidFill>
                <a:latin typeface="Calibri" pitchFamily="34" charset="0"/>
              </a:rPr>
              <a:t>do </a:t>
            </a:r>
            <a:r>
              <a:rPr lang="sl-SI" sz="2000" b="1" smtClean="0">
                <a:solidFill>
                  <a:schemeClr val="tx2"/>
                </a:solidFill>
                <a:latin typeface="Calibri" pitchFamily="34" charset="0"/>
              </a:rPr>
              <a:t>25 %</a:t>
            </a: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;</a:t>
            </a:r>
            <a:r>
              <a:rPr lang="sl-SI" sz="2000" b="1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sl-SI" sz="2000" dirty="0" smtClean="0">
                <a:solidFill>
                  <a:schemeClr val="tx2"/>
                </a:solidFill>
                <a:latin typeface="Calibri" pitchFamily="34" charset="0"/>
              </a:rPr>
              <a:t>za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nekatere ukrepe </a:t>
            </a:r>
            <a:r>
              <a:rPr lang="sl-SI" sz="2000" dirty="0" smtClean="0">
                <a:solidFill>
                  <a:schemeClr val="tx2"/>
                </a:solidFill>
                <a:latin typeface="Calibri" pitchFamily="34" charset="0"/>
              </a:rPr>
              <a:t>na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območjih s sprejetim odlokom o načrtu za kakovost zraka</a:t>
            </a:r>
            <a:r>
              <a:rPr lang="sl-SI" sz="200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višina </a:t>
            </a:r>
            <a:r>
              <a:rPr lang="sl-SI" sz="2000" dirty="0" smtClean="0">
                <a:solidFill>
                  <a:schemeClr val="tx2"/>
                </a:solidFill>
                <a:latin typeface="Calibri" pitchFamily="34" charset="0"/>
              </a:rPr>
              <a:t>spodbude </a:t>
            </a:r>
            <a:r>
              <a:rPr lang="sl-SI" sz="2000" b="1" dirty="0">
                <a:solidFill>
                  <a:schemeClr val="tx2"/>
                </a:solidFill>
                <a:latin typeface="Calibri" pitchFamily="34" charset="0"/>
              </a:rPr>
              <a:t>do </a:t>
            </a:r>
            <a:r>
              <a:rPr lang="sl-SI" sz="2000" b="1">
                <a:solidFill>
                  <a:schemeClr val="tx2"/>
                </a:solidFill>
                <a:latin typeface="Calibri" pitchFamily="34" charset="0"/>
              </a:rPr>
              <a:t>50 </a:t>
            </a:r>
            <a:r>
              <a:rPr lang="sl-SI" sz="2000" b="1" smtClean="0">
                <a:solidFill>
                  <a:schemeClr val="tx2"/>
                </a:solidFill>
                <a:latin typeface="Calibri" pitchFamily="34" charset="0"/>
              </a:rPr>
              <a:t>%</a:t>
            </a:r>
          </a:p>
          <a:p>
            <a:pPr marL="0" indent="0" algn="just">
              <a:buNone/>
              <a:defRPr/>
            </a:pPr>
            <a:r>
              <a:rPr lang="sl-SI" sz="2000">
                <a:solidFill>
                  <a:schemeClr val="tx2"/>
                </a:solidFill>
                <a:latin typeface="Calibri" pitchFamily="34" charset="0"/>
              </a:rPr>
              <a:t>Na območjih s sprejetim odlokom o načrtu za kakovost zraka, ki ga je izdala Vlada RS, spodbude za nekatere ukrepe ni mogoče dodeliti, v kolikor odlok tako predvideva (prednostni načini ogrevanja</a:t>
            </a: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)</a:t>
            </a:r>
          </a:p>
          <a:p>
            <a:pPr marL="0" indent="0" algn="just">
              <a:buNone/>
              <a:defRPr/>
            </a:pPr>
            <a:r>
              <a:rPr lang="sl-SI" altLang="sl-SI" sz="2000" b="1" smtClean="0">
                <a:solidFill>
                  <a:schemeClr val="tx2"/>
                </a:solidFill>
                <a:latin typeface="Calibri" pitchFamily="34" charset="0"/>
              </a:rPr>
              <a:t>Socialno </a:t>
            </a:r>
            <a:r>
              <a:rPr lang="sl-SI" altLang="sl-SI" sz="2000" b="1">
                <a:solidFill>
                  <a:schemeClr val="tx2"/>
                </a:solidFill>
                <a:latin typeface="Calibri" pitchFamily="34" charset="0"/>
              </a:rPr>
              <a:t>ogroženi </a:t>
            </a:r>
            <a:r>
              <a:rPr lang="sl-SI" altLang="sl-SI" sz="2000" b="1" smtClean="0">
                <a:solidFill>
                  <a:schemeClr val="tx2"/>
                </a:solidFill>
                <a:latin typeface="Calibri" pitchFamily="34" charset="0"/>
              </a:rPr>
              <a:t>upravičeni </a:t>
            </a:r>
            <a:r>
              <a:rPr lang="sl-SI" altLang="sl-SI" sz="2000" b="1" dirty="0">
                <a:solidFill>
                  <a:schemeClr val="tx2"/>
                </a:solidFill>
                <a:latin typeface="Calibri" pitchFamily="34" charset="0"/>
              </a:rPr>
              <a:t>do spodbude v </a:t>
            </a:r>
            <a:r>
              <a:rPr lang="sl-SI" altLang="sl-SI" sz="2000" b="1">
                <a:solidFill>
                  <a:schemeClr val="tx2"/>
                </a:solidFill>
                <a:latin typeface="Calibri" pitchFamily="34" charset="0"/>
              </a:rPr>
              <a:t>višini </a:t>
            </a:r>
            <a:r>
              <a:rPr lang="sl-SI" altLang="sl-SI" sz="2000" b="1" smtClean="0">
                <a:solidFill>
                  <a:schemeClr val="tx2"/>
                </a:solidFill>
                <a:latin typeface="Calibri" pitchFamily="34" charset="0"/>
              </a:rPr>
              <a:t>100 % (celotnega zneska) njihovega deleža </a:t>
            </a:r>
            <a:r>
              <a:rPr lang="sl-SI" altLang="sl-SI" sz="2000" b="1" dirty="0">
                <a:solidFill>
                  <a:schemeClr val="tx2"/>
                </a:solidFill>
                <a:latin typeface="Calibri" pitchFamily="34" charset="0"/>
              </a:rPr>
              <a:t>priznanih </a:t>
            </a:r>
            <a:r>
              <a:rPr lang="sl-SI" altLang="sl-SI" sz="2000" b="1">
                <a:solidFill>
                  <a:schemeClr val="tx2"/>
                </a:solidFill>
                <a:latin typeface="Calibri" pitchFamily="34" charset="0"/>
              </a:rPr>
              <a:t>stroškov </a:t>
            </a:r>
            <a:r>
              <a:rPr lang="sl-SI" altLang="sl-SI" sz="2000" b="1" smtClean="0">
                <a:solidFill>
                  <a:schemeClr val="tx2"/>
                </a:solidFill>
                <a:latin typeface="Calibri" pitchFamily="34" charset="0"/>
              </a:rPr>
              <a:t>naložbe</a:t>
            </a:r>
            <a:endParaRPr lang="sl-SI" sz="2000" b="1" dirty="0">
              <a:solidFill>
                <a:schemeClr val="tx2"/>
              </a:solidFill>
              <a:latin typeface="Calibri" pitchFamily="34" charset="0"/>
            </a:endParaRPr>
          </a:p>
          <a:p>
            <a:pPr marL="0" indent="0" algn="just">
              <a:buFontTx/>
              <a:buNone/>
              <a:defRPr/>
            </a:pPr>
            <a:endParaRPr lang="sl-SI" sz="20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0" indent="0" algn="just">
              <a:spcBef>
                <a:spcPct val="0"/>
              </a:spcBef>
              <a:buNone/>
              <a:defRPr/>
            </a:pPr>
            <a:r>
              <a:rPr lang="sl-SI" sz="2000" b="1">
                <a:solidFill>
                  <a:srgbClr val="FF0000"/>
                </a:solidFill>
                <a:latin typeface="Calibri" pitchFamily="34" charset="0"/>
              </a:rPr>
              <a:t>Vlogo oddati pred pričetkom izvajanja del!</a:t>
            </a:r>
            <a:endParaRPr lang="sl-SI" sz="2000">
              <a:solidFill>
                <a:srgbClr val="FF0000"/>
              </a:solidFill>
              <a:latin typeface="Calibri" pitchFamily="34" charset="0"/>
            </a:endParaRPr>
          </a:p>
          <a:p>
            <a:pPr marL="0" indent="0" algn="just">
              <a:buFontTx/>
              <a:buNone/>
              <a:defRPr/>
            </a:pPr>
            <a:endParaRPr lang="sl-SI" altLang="sl-SI" sz="1600" b="1" i="1" dirty="0" smtClean="0">
              <a:latin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sl-SI" altLang="en-US" sz="1600" b="1" i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0" indent="0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sl-SI" sz="1600" i="1" dirty="0" smtClean="0">
              <a:solidFill>
                <a:srgbClr val="209020"/>
              </a:solidFill>
              <a:latin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tabLst>
                <a:tab pos="180975" algn="l"/>
              </a:tabLst>
              <a:defRPr/>
            </a:pPr>
            <a:endParaRPr lang="pl-PL" altLang="sl-SI" sz="1600" b="1" dirty="0" smtClean="0">
              <a:latin typeface="Calibri" pitchFamily="34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928688" y="368300"/>
            <a:ext cx="8191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4763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defTabSz="1168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defTabSz="1168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defTabSz="1168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defTabSz="1168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sl-SI" sz="3200" b="1" dirty="0">
                <a:solidFill>
                  <a:schemeClr val="tx2"/>
                </a:solidFill>
                <a:latin typeface="Calibri" pitchFamily="34" charset="0"/>
              </a:rPr>
              <a:t>SUBVENCIJE ZA VEČSTANOVANJSKE STAVBE </a:t>
            </a:r>
          </a:p>
        </p:txBody>
      </p:sp>
      <p:pic>
        <p:nvPicPr>
          <p:cNvPr id="4" name="Picture 8" descr="thumb_Eko_sklad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6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6350" y="984250"/>
            <a:ext cx="9150350" cy="54260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975" indent="-180975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sl-SI" altLang="en-US" sz="1800" b="1" i="1" dirty="0">
                <a:solidFill>
                  <a:srgbClr val="209020"/>
                </a:solidFill>
                <a:latin typeface="Calibri" pitchFamily="34" charset="0"/>
              </a:rPr>
              <a:t> </a:t>
            </a:r>
            <a:endParaRPr lang="sl-SI" altLang="en-US" sz="1800" b="1" i="1" dirty="0" smtClean="0">
              <a:solidFill>
                <a:srgbClr val="209020"/>
              </a:solidFill>
              <a:latin typeface="Calibri" pitchFamily="34" charset="0"/>
            </a:endParaRPr>
          </a:p>
          <a:p>
            <a:pPr marL="180975" indent="-180975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sl-SI" altLang="en-US" sz="2400" i="1" dirty="0" smtClean="0">
              <a:solidFill>
                <a:srgbClr val="209020"/>
              </a:solidFill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  <a:tabLst>
                <a:tab pos="180975" algn="l"/>
              </a:tabLst>
              <a:defRPr/>
            </a:pPr>
            <a:endParaRPr lang="pl-PL" altLang="sl-SI" sz="1600" b="1" i="1" dirty="0" smtClean="0"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  <a:tabLst>
                <a:tab pos="180975" algn="l"/>
              </a:tabLst>
              <a:defRPr/>
            </a:pPr>
            <a:endParaRPr lang="pl-PL" altLang="sl-SI" sz="1600" i="1" dirty="0"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pl-PL" altLang="sl-SI" sz="2000" smtClean="0">
                <a:solidFill>
                  <a:schemeClr val="tx2"/>
                </a:solidFill>
                <a:latin typeface="Calibri" pitchFamily="34" charset="0"/>
              </a:rPr>
              <a:t>Toplotne izolacije </a:t>
            </a:r>
            <a:r>
              <a:rPr lang="pl-PL" altLang="sl-SI" sz="2000" dirty="0">
                <a:solidFill>
                  <a:schemeClr val="tx2"/>
                </a:solidFill>
                <a:latin typeface="Calibri" pitchFamily="34" charset="0"/>
              </a:rPr>
              <a:t>fasade </a:t>
            </a:r>
          </a:p>
          <a:p>
            <a:pPr lvl="1" fontAlgn="t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pl-PL" altLang="sl-SI" sz="2000" smtClean="0">
                <a:solidFill>
                  <a:schemeClr val="tx2"/>
                </a:solidFill>
                <a:latin typeface="Calibri" pitchFamily="34" charset="0"/>
              </a:rPr>
              <a:t>Toplotne izolacije </a:t>
            </a:r>
            <a:r>
              <a:rPr lang="pl-PL" altLang="sl-SI" sz="2000" dirty="0">
                <a:solidFill>
                  <a:schemeClr val="tx2"/>
                </a:solidFill>
                <a:latin typeface="Calibri" pitchFamily="34" charset="0"/>
              </a:rPr>
              <a:t>strehe ali stropa proti neogrevanemu prostoru </a:t>
            </a:r>
          </a:p>
          <a:p>
            <a:pPr lvl="1" fontAlgn="t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pl-PL" altLang="sl-SI" sz="2000" smtClean="0">
                <a:solidFill>
                  <a:schemeClr val="tx2"/>
                </a:solidFill>
                <a:latin typeface="Calibri" pitchFamily="34" charset="0"/>
              </a:rPr>
              <a:t>Kurilne </a:t>
            </a:r>
            <a:r>
              <a:rPr lang="pl-PL" altLang="sl-SI" sz="2000" dirty="0">
                <a:solidFill>
                  <a:schemeClr val="tx2"/>
                </a:solidFill>
                <a:latin typeface="Calibri" pitchFamily="34" charset="0"/>
              </a:rPr>
              <a:t>naprave za centralno ogrevanje na lesno biomaso</a:t>
            </a:r>
          </a:p>
          <a:p>
            <a:pPr lvl="1" fontAlgn="t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Toplotne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črpalke za pripravo sanitarne tople vode in/ali centralno ogrevanje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Solarni ogrevalni sistemi</a:t>
            </a:r>
            <a:endParaRPr 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Priključitve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na daljinsko ogrevanje </a:t>
            </a:r>
            <a:r>
              <a:rPr lang="sl-SI" sz="2000">
                <a:solidFill>
                  <a:schemeClr val="tx2"/>
                </a:solidFill>
                <a:latin typeface="Calibri" pitchFamily="34" charset="0"/>
              </a:rPr>
              <a:t>na </a:t>
            </a: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obnovljive vire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energije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Termostatski ventili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in hidravlično uravnoteženje ogrevalnega </a:t>
            </a:r>
            <a:r>
              <a:rPr lang="sl-SI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sistema</a:t>
            </a:r>
            <a:endParaRPr lang="sl-SI" altLang="en-US" sz="20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</p:txBody>
      </p:sp>
      <p:cxnSp>
        <p:nvCxnSpPr>
          <p:cNvPr id="9220" name="Elbow Connector 8"/>
          <p:cNvCxnSpPr>
            <a:cxnSpLocks noChangeShapeType="1"/>
          </p:cNvCxnSpPr>
          <p:nvPr/>
        </p:nvCxnSpPr>
        <p:spPr bwMode="auto">
          <a:xfrm>
            <a:off x="5202238" y="1719263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5" name="Picture 8" descr="thumb_Eko_skla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7"/>
          <p:cNvSpPr>
            <a:spLocks noGrp="1"/>
          </p:cNvSpPr>
          <p:nvPr>
            <p:ph type="title"/>
          </p:nvPr>
        </p:nvSpPr>
        <p:spPr bwMode="auto">
          <a:xfrm>
            <a:off x="971550" y="368300"/>
            <a:ext cx="76898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l-SI" altLang="sl-SI" sz="3200" b="1" dirty="0" smtClean="0">
                <a:solidFill>
                  <a:schemeClr val="tx2"/>
                </a:solidFill>
                <a:latin typeface="Calibri" pitchFamily="34" charset="0"/>
              </a:rPr>
              <a:t>SUBVENCIJE ZA VEČSTANOVANJSKE STAVBE</a:t>
            </a:r>
            <a:endParaRPr lang="sl-SI" altLang="sl-SI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2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20700" y="1162484"/>
            <a:ext cx="7832725" cy="43195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l-PL" altLang="sl-SI" sz="2000" dirty="0">
                <a:solidFill>
                  <a:schemeClr val="tx2"/>
                </a:solidFill>
                <a:latin typeface="Calibri" pitchFamily="34" charset="0"/>
              </a:rPr>
              <a:t>OBČANOM ca. 92,3 mio € za skoraj 62.500 naložb v </a:t>
            </a:r>
            <a:r>
              <a:rPr lang="pl-PL" altLang="sl-SI" sz="2000" dirty="0" smtClean="0">
                <a:solidFill>
                  <a:schemeClr val="tx2"/>
                </a:solidFill>
                <a:latin typeface="Calibri" pitchFamily="34" charset="0"/>
              </a:rPr>
              <a:t>stavbah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l-PL" altLang="sl-SI" sz="2000" dirty="0" smtClean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pl-PL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sl-SI" altLang="sl-SI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sl-SI" altLang="sl-SI" sz="2000" dirty="0" smtClean="0">
                <a:solidFill>
                  <a:schemeClr val="tx2"/>
                </a:solidFill>
                <a:latin typeface="Calibri" pitchFamily="34" charset="0"/>
              </a:rPr>
              <a:t>OBČINAM </a:t>
            </a:r>
            <a:r>
              <a:rPr lang="sl-SI" altLang="sl-SI" sz="2000" dirty="0">
                <a:solidFill>
                  <a:schemeClr val="tx2"/>
                </a:solidFill>
                <a:latin typeface="Calibri" pitchFamily="34" charset="0"/>
              </a:rPr>
              <a:t>več kot 5,4 mio € za 14 naložb v nizkoenergijske ali pasivne šole, vrtce, telovadnice…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endParaRPr lang="sl-SI" altLang="sl-SI" sz="20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sl-SI" altLang="sl-SI" sz="2000" dirty="0" smtClean="0">
                <a:solidFill>
                  <a:schemeClr val="tx2"/>
                </a:solidFill>
                <a:latin typeface="Calibri" pitchFamily="34" charset="0"/>
              </a:rPr>
              <a:t>OBČANOM </a:t>
            </a:r>
            <a:r>
              <a:rPr lang="sl-SI" altLang="sl-SI" sz="2000" dirty="0">
                <a:solidFill>
                  <a:schemeClr val="tx2"/>
                </a:solidFill>
                <a:latin typeface="Calibri" pitchFamily="34" charset="0"/>
              </a:rPr>
              <a:t>in PRAVNIM OSEBAM več kot 445 tisoč € za 105 </a:t>
            </a:r>
            <a:r>
              <a:rPr lang="sl-SI" altLang="sl-SI" sz="2000" dirty="0" smtClean="0">
                <a:solidFill>
                  <a:schemeClr val="tx2"/>
                </a:solidFill>
                <a:latin typeface="Calibri" pitchFamily="34" charset="0"/>
              </a:rPr>
              <a:t>EV</a:t>
            </a:r>
            <a:endParaRPr lang="sl-SI" altLang="sl-SI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1968" r="4797" b="1912"/>
          <a:stretch>
            <a:fillRect/>
          </a:stretch>
        </p:blipFill>
        <p:spPr bwMode="auto">
          <a:xfrm>
            <a:off x="74613" y="1758084"/>
            <a:ext cx="8951912" cy="362902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thumb_Eko_sklad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7"/>
          <p:cNvSpPr txBox="1">
            <a:spLocks/>
          </p:cNvSpPr>
          <p:nvPr/>
        </p:nvSpPr>
        <p:spPr bwMode="auto">
          <a:xfrm>
            <a:off x="971550" y="368300"/>
            <a:ext cx="76898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altLang="sl-SI" sz="3200" b="1" dirty="0" smtClean="0">
                <a:solidFill>
                  <a:schemeClr val="tx2"/>
                </a:solidFill>
                <a:latin typeface="Calibri" pitchFamily="34" charset="0"/>
              </a:rPr>
              <a:t>DODELJENE SUBVENCIJE 2008 - 2013</a:t>
            </a:r>
            <a:endParaRPr lang="sl-SI" altLang="sl-SI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600200"/>
            <a:ext cx="8166100" cy="4660900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sl-SI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Trajnostne odločitve investitorjev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sl-SI" sz="2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sl-SI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Okoljski učinki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sl-SI" sz="2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sl-SI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Zmanjševanje sive ekonomije, povečanje proračunskih prihodkov, delovna mesta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sl-SI" sz="2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sl-SI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Prilagajanje načrtovalske in izvedbene stroke v trajnostni smeri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sl-SI" sz="24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sl-SI" sz="24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sl-SI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Spodbujena uporaba strateških materialov (les)</a:t>
            </a:r>
            <a:endParaRPr lang="sl-SI" sz="2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238375"/>
            <a:ext cx="10985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4198938" y="2154238"/>
            <a:ext cx="1349375" cy="9001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510" name="Picture 6" descr="C:\Users\TadejaK\AppData\Local\Microsoft\Windows\Temporary Internet Files\Content.IE5\RJJL5MR3\MC90044010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243138"/>
            <a:ext cx="5381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C:\Users\TadejaK\AppData\Local\Microsoft\Windows\Temporary Internet Files\Content.IE5\BW0IBEXY\MC900384400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325563"/>
            <a:ext cx="6111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 descr="C:\Users\TadejaK\AppData\Local\Microsoft\Windows\Temporary Internet Files\Content.IE5\IL5FXDI6\MC900439591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3292475"/>
            <a:ext cx="7080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3" descr="C:\Users\TadejaK\AppData\Local\Microsoft\Windows\Temporary Internet Files\Content.IE5\Q5KNUFRY\MC900441313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3567113"/>
            <a:ext cx="79533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6" descr="C:\Users\TadejaK\AppData\Local\Microsoft\Windows\Temporary Internet Files\Content.IE5\PBYEFWB5\MP900404896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97425"/>
            <a:ext cx="11842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7" descr="C:\Users\TadejaK\AppData\Local\Microsoft\Windows\Temporary Internet Files\Content.IE5\Q5KNUFRY\MC900330873[1].w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97425"/>
            <a:ext cx="6762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2" descr="E:\NIZKOENERGIJSKA HISA V SUJICI\FOTKE\IMG_480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5589588"/>
            <a:ext cx="115252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078038"/>
            <a:ext cx="6810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3" descr="Slika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589588"/>
            <a:ext cx="9429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9" descr="C:\Users\TadejaK\AppData\Local\Microsoft\Windows\Temporary Internet Files\Content.IE5\7UF4MQUV\MP900401161[1]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621088"/>
            <a:ext cx="571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humb_Eko_sklad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7"/>
          <p:cNvSpPr>
            <a:spLocks noGrp="1"/>
          </p:cNvSpPr>
          <p:nvPr>
            <p:ph type="title"/>
          </p:nvPr>
        </p:nvSpPr>
        <p:spPr bwMode="auto">
          <a:xfrm>
            <a:off x="971550" y="368300"/>
            <a:ext cx="76898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l-SI" altLang="sl-SI" sz="3200" b="1" dirty="0" smtClean="0">
                <a:solidFill>
                  <a:schemeClr val="tx2"/>
                </a:solidFill>
                <a:latin typeface="Calibri" pitchFamily="34" charset="0"/>
              </a:rPr>
              <a:t>POZITIVNI UČINKI</a:t>
            </a:r>
            <a:endParaRPr lang="sl-SI" altLang="sl-SI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ChangeArrowheads="1"/>
          </p:cNvSpPr>
          <p:nvPr/>
        </p:nvSpPr>
        <p:spPr bwMode="auto">
          <a:xfrm>
            <a:off x="1063625" y="211138"/>
            <a:ext cx="8101012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sl-SI" altLang="sl-SI" sz="2000" b="1">
                <a:solidFill>
                  <a:schemeClr val="tx2"/>
                </a:solidFill>
                <a:latin typeface="Calibri" pitchFamily="34" charset="0"/>
              </a:rPr>
              <a:t>Pasivni vrtec Markovci, montažna lesena gradnja, naravni izolacijski materiali, lesena okna, ogrevanje na preurejeno kotlovnico na sekance, ki ogreva tudi OŠ (FOTO: Eko sklad)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sl-SI" altLang="sl-SI" sz="1800" b="1">
                <a:latin typeface="Arial" charset="0"/>
              </a:rPr>
              <a:t> 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450" y="-13709650"/>
            <a:ext cx="30119638" cy="2008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"/>
          <a:stretch>
            <a:fillRect/>
          </a:stretch>
        </p:blipFill>
        <p:spPr bwMode="auto">
          <a:xfrm>
            <a:off x="-11113" y="1209675"/>
            <a:ext cx="916622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/>
          <a:stretch>
            <a:fillRect/>
          </a:stretch>
        </p:blipFill>
        <p:spPr bwMode="auto">
          <a:xfrm>
            <a:off x="4657725" y="5367338"/>
            <a:ext cx="22209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367338"/>
            <a:ext cx="2309812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7338"/>
            <a:ext cx="2338388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5367338"/>
            <a:ext cx="2347912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thumb_Eko_sklad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6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6"/>
          <a:stretch>
            <a:fillRect/>
          </a:stretch>
        </p:blipFill>
        <p:spPr bwMode="auto">
          <a:xfrm>
            <a:off x="-9525" y="1181100"/>
            <a:ext cx="9190038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Rectangle 2"/>
          <p:cNvSpPr txBox="1">
            <a:spLocks noChangeArrowheads="1"/>
          </p:cNvSpPr>
          <p:nvPr/>
        </p:nvSpPr>
        <p:spPr bwMode="auto">
          <a:xfrm>
            <a:off x="1198562" y="304800"/>
            <a:ext cx="8101013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sl-SI" altLang="sl-SI" sz="2000" b="1">
                <a:solidFill>
                  <a:schemeClr val="tx2"/>
                </a:solidFill>
                <a:latin typeface="Calibri" pitchFamily="34" charset="0"/>
              </a:rPr>
              <a:t>Nizkoenergijska telovadnica OŠ Vojnik, pretežno mineralni izolacijski materiali (FOTO: Eko sklad)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450" y="-13709650"/>
            <a:ext cx="30119638" cy="2008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5135563"/>
            <a:ext cx="2771775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2"/>
          <a:stretch>
            <a:fillRect/>
          </a:stretch>
        </p:blipFill>
        <p:spPr bwMode="auto">
          <a:xfrm>
            <a:off x="-9525" y="5130800"/>
            <a:ext cx="241617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5130800"/>
            <a:ext cx="2690813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135563"/>
            <a:ext cx="1735138" cy="174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thumb_Eko_sklad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5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971550" y="2438400"/>
            <a:ext cx="72009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sl-SI" b="1">
              <a:solidFill>
                <a:srgbClr val="00529F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l-SI" altLang="sl-SI" b="1">
              <a:solidFill>
                <a:srgbClr val="3366CC"/>
              </a:solidFill>
              <a:latin typeface="Arial" charset="0"/>
            </a:endParaRPr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0" y="0"/>
            <a:ext cx="971550" cy="9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24580" name="Picture 8" descr="thumb_Eko_sklad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2708275"/>
            <a:ext cx="126523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Pravokotnik 1"/>
          <p:cNvSpPr>
            <a:spLocks noChangeArrowheads="1"/>
          </p:cNvSpPr>
          <p:nvPr/>
        </p:nvSpPr>
        <p:spPr bwMode="auto">
          <a:xfrm>
            <a:off x="1603375" y="4598988"/>
            <a:ext cx="6300788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pl-PL" altLang="sl-SI" sz="2000" b="1" smtClean="0">
                <a:solidFill>
                  <a:schemeClr val="tx2"/>
                </a:solidFill>
                <a:latin typeface="Calibri" pitchFamily="34" charset="0"/>
              </a:rPr>
              <a:t>Eko sklad, j.s.   Bleiweisova cesta 30   1000 Ljubljana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sl-SI" altLang="sl-SI" sz="2400" b="1" smtClean="0">
                <a:solidFill>
                  <a:srgbClr val="00529F"/>
                </a:solidFill>
                <a:latin typeface="Calibri" pitchFamily="34" charset="0"/>
              </a:rPr>
              <a:t>01 241 48 20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sl-SI" altLang="sl-SI" sz="2400" b="1" smtClean="0">
                <a:solidFill>
                  <a:srgbClr val="00529F"/>
                </a:solidFill>
                <a:latin typeface="Calibri" pitchFamily="34" charset="0"/>
              </a:rPr>
              <a:t>www.ekosklad.si</a:t>
            </a:r>
            <a:endParaRPr lang="sl-SI" altLang="sl-SI" sz="2400" b="1" dirty="0">
              <a:solidFill>
                <a:srgbClr val="00529F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pl-PL" altLang="sl-SI" sz="1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6" y="1449388"/>
            <a:ext cx="6681788" cy="4932362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sl-SI" sz="2400" dirty="0" smtClean="0">
                <a:solidFill>
                  <a:schemeClr val="tx2"/>
                </a:solidFill>
                <a:latin typeface="Calibri" pitchFamily="34" charset="0"/>
              </a:rPr>
              <a:t>Javni sklad za spodbujanje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okoljskih naložb</a:t>
            </a:r>
          </a:p>
          <a:p>
            <a:pPr marL="0" indent="0">
              <a:buNone/>
              <a:defRPr/>
            </a:pPr>
            <a:endParaRPr lang="sl-SI" sz="2400" b="1" smtClean="0">
              <a:solidFill>
                <a:schemeClr val="tx2"/>
              </a:solidFill>
              <a:latin typeface="Calibri" pitchFamily="34" charset="0"/>
            </a:endParaRPr>
          </a:p>
          <a:p>
            <a:pPr marL="0" indent="0">
              <a:buNone/>
              <a:defRPr/>
            </a:pPr>
            <a:r>
              <a:rPr lang="sl-SI" sz="2400" b="1" smtClean="0">
                <a:solidFill>
                  <a:schemeClr val="tx2"/>
                </a:solidFill>
                <a:latin typeface="Calibri" pitchFamily="34" charset="0"/>
              </a:rPr>
              <a:t>Ugodna </a:t>
            </a:r>
            <a:r>
              <a:rPr lang="sl-SI" sz="2400" b="1" dirty="0" smtClean="0">
                <a:solidFill>
                  <a:schemeClr val="tx2"/>
                </a:solidFill>
                <a:latin typeface="Calibri" pitchFamily="34" charset="0"/>
              </a:rPr>
              <a:t>posojila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(krediti) </a:t>
            </a:r>
          </a:p>
          <a:p>
            <a:pPr marL="0" indent="0">
              <a:buNone/>
              <a:defRPr/>
            </a:pPr>
            <a:r>
              <a:rPr lang="sl-SI" sz="2400" b="1" smtClean="0">
                <a:solidFill>
                  <a:schemeClr val="tx2"/>
                </a:solidFill>
                <a:latin typeface="Calibri" pitchFamily="34" charset="0"/>
              </a:rPr>
              <a:t>Nepovratne </a:t>
            </a:r>
            <a:r>
              <a:rPr lang="sl-SI" sz="2400" b="1" dirty="0" smtClean="0">
                <a:solidFill>
                  <a:schemeClr val="tx2"/>
                </a:solidFill>
                <a:latin typeface="Calibri" pitchFamily="34" charset="0"/>
              </a:rPr>
              <a:t>finančne spodbude in pomoči </a:t>
            </a:r>
            <a:r>
              <a:rPr lang="sl-SI" sz="2400" dirty="0" smtClean="0">
                <a:solidFill>
                  <a:schemeClr val="tx2"/>
                </a:solidFill>
                <a:latin typeface="Calibri" pitchFamily="34" charset="0"/>
              </a:rPr>
              <a:t>(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subvencije) </a:t>
            </a:r>
          </a:p>
          <a:p>
            <a:pPr marL="0" indent="0">
              <a:buNone/>
              <a:defRPr/>
            </a:pP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Dejavnosti </a:t>
            </a:r>
            <a:r>
              <a:rPr lang="sl-SI" sz="2400" b="1" smtClean="0">
                <a:solidFill>
                  <a:schemeClr val="tx2"/>
                </a:solidFill>
                <a:latin typeface="Calibri" pitchFamily="34" charset="0"/>
              </a:rPr>
              <a:t>ozaveščanja javnosti</a:t>
            </a:r>
          </a:p>
          <a:p>
            <a:pPr marL="0" indent="0">
              <a:buNone/>
              <a:defRPr/>
            </a:pP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Financiranje </a:t>
            </a:r>
            <a:r>
              <a:rPr lang="sl-SI" sz="2400" dirty="0" smtClean="0">
                <a:solidFill>
                  <a:schemeClr val="tx2"/>
                </a:solidFill>
                <a:latin typeface="Calibri" pitchFamily="34" charset="0"/>
              </a:rPr>
              <a:t>brezplačnih energetskih svetovanj za občane </a:t>
            </a:r>
            <a:r>
              <a:rPr lang="sl-SI" sz="2400" b="1" dirty="0" smtClean="0">
                <a:solidFill>
                  <a:schemeClr val="tx2"/>
                </a:solidFill>
                <a:latin typeface="Calibri" pitchFamily="34" charset="0"/>
              </a:rPr>
              <a:t>ENSVET </a:t>
            </a:r>
          </a:p>
          <a:p>
            <a:pPr marL="0" indent="0">
              <a:buFontTx/>
              <a:buNone/>
              <a:defRPr/>
            </a:pPr>
            <a:endParaRPr lang="sl-SI" sz="2400" b="1" smtClean="0">
              <a:solidFill>
                <a:schemeClr val="tx2"/>
              </a:solidFill>
              <a:latin typeface="Calibri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sl-SI" sz="2400" b="1" smtClean="0">
                <a:solidFill>
                  <a:schemeClr val="tx2"/>
                </a:solidFill>
                <a:latin typeface="Calibri" pitchFamily="34" charset="0"/>
              </a:rPr>
              <a:t>Celotna </a:t>
            </a:r>
            <a:r>
              <a:rPr lang="sl-SI" sz="2400" b="1" dirty="0" smtClean="0">
                <a:solidFill>
                  <a:schemeClr val="tx2"/>
                </a:solidFill>
                <a:latin typeface="Calibri" pitchFamily="34" charset="0"/>
              </a:rPr>
              <a:t>sredstva po javnih pozivih v letu 2014: 51,5  mio </a:t>
            </a:r>
            <a:r>
              <a:rPr lang="sl-SI" sz="2400" b="1" smtClean="0">
                <a:solidFill>
                  <a:schemeClr val="tx2"/>
                </a:solidFill>
                <a:latin typeface="Calibri" pitchFamily="34" charset="0"/>
              </a:rPr>
              <a:t>€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(</a:t>
            </a:r>
            <a:r>
              <a:rPr lang="sl-SI" sz="2400" dirty="0" smtClean="0">
                <a:solidFill>
                  <a:schemeClr val="tx2"/>
                </a:solidFill>
                <a:latin typeface="Calibri" pitchFamily="34" charset="0"/>
              </a:rPr>
              <a:t>krediti: 30 mio €, subvencije: 21,5 mio €)</a:t>
            </a:r>
            <a:endParaRPr lang="sl-SI" sz="24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075" name="Title 7"/>
          <p:cNvSpPr>
            <a:spLocks noGrp="1"/>
          </p:cNvSpPr>
          <p:nvPr>
            <p:ph type="title"/>
          </p:nvPr>
        </p:nvSpPr>
        <p:spPr bwMode="auto">
          <a:xfrm>
            <a:off x="971550" y="368300"/>
            <a:ext cx="76898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l-SI" altLang="sl-SI" sz="3200" b="1" dirty="0">
                <a:solidFill>
                  <a:schemeClr val="tx2"/>
                </a:solidFill>
                <a:latin typeface="Calibri" pitchFamily="34" charset="0"/>
              </a:rPr>
              <a:t>EKO SKLAD</a:t>
            </a:r>
          </a:p>
        </p:txBody>
      </p:sp>
      <p:pic>
        <p:nvPicPr>
          <p:cNvPr id="307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89225"/>
            <a:ext cx="19955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r="3440"/>
          <a:stretch/>
        </p:blipFill>
        <p:spPr bwMode="auto">
          <a:xfrm>
            <a:off x="7146925" y="1268413"/>
            <a:ext cx="2012951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4098925"/>
            <a:ext cx="199558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humb_Eko_sklad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ekologicen.si/img/news/xl/134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"/>
          <a:stretch/>
        </p:blipFill>
        <p:spPr bwMode="auto">
          <a:xfrm>
            <a:off x="7153841" y="5461000"/>
            <a:ext cx="1990159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5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971550" y="368300"/>
            <a:ext cx="74707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sl-SI" sz="3200" b="1" dirty="0">
                <a:solidFill>
                  <a:schemeClr val="tx2"/>
                </a:solidFill>
                <a:latin typeface="Calibri" pitchFamily="34" charset="0"/>
              </a:rPr>
              <a:t>KREDITI ZA OKOLJSKE NALOŽBE OBČANOV</a:t>
            </a:r>
            <a:r>
              <a:rPr lang="pl-PL" altLang="sl-SI" sz="3100" b="1" dirty="0">
                <a:solidFill>
                  <a:srgbClr val="00529F"/>
                </a:solidFill>
                <a:latin typeface="Calibri" pitchFamily="34" charset="0"/>
              </a:rPr>
              <a:t/>
            </a:r>
            <a:br>
              <a:rPr lang="pl-PL" altLang="sl-SI" sz="3100" b="1" dirty="0">
                <a:solidFill>
                  <a:srgbClr val="00529F"/>
                </a:solidFill>
                <a:latin typeface="Calibri" pitchFamily="34" charset="0"/>
              </a:rPr>
            </a:br>
            <a:endParaRPr lang="sl-SI" altLang="sl-SI" sz="3100" b="1" dirty="0">
              <a:solidFill>
                <a:srgbClr val="00529F"/>
              </a:solidFill>
              <a:latin typeface="Calibri" pitchFamily="34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295276" y="1449388"/>
            <a:ext cx="8597900" cy="48593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l" fontAlgn="t">
              <a:spcBef>
                <a:spcPct val="0"/>
              </a:spcBef>
              <a:buFont typeface="Wingdings" pitchFamily="2" charset="2"/>
              <a:buNone/>
              <a:tabLst>
                <a:tab pos="180975" algn="l"/>
              </a:tabLst>
              <a:defRPr/>
            </a:pPr>
            <a:endParaRPr lang="sl-SI" sz="2400" b="1" smtClean="0">
              <a:solidFill>
                <a:srgbClr val="209020"/>
              </a:solidFill>
              <a:latin typeface="Calibri" pitchFamily="34" charset="0"/>
            </a:endParaRPr>
          </a:p>
          <a:p>
            <a:pPr algn="l" fontAlgn="t">
              <a:spcBef>
                <a:spcPct val="0"/>
              </a:spcBef>
              <a:buFont typeface="Wingdings" pitchFamily="2" charset="2"/>
              <a:buNone/>
              <a:tabLst>
                <a:tab pos="180975" algn="l"/>
              </a:tabLst>
              <a:defRPr/>
            </a:pPr>
            <a:r>
              <a:rPr lang="sl-SI" sz="2400" smtClean="0">
                <a:solidFill>
                  <a:srgbClr val="209020"/>
                </a:solidFill>
                <a:latin typeface="Calibri" pitchFamily="34" charset="0"/>
              </a:rPr>
              <a:t>8 </a:t>
            </a:r>
            <a:r>
              <a:rPr lang="sl-SI" sz="2400" dirty="0">
                <a:solidFill>
                  <a:srgbClr val="209020"/>
                </a:solidFill>
                <a:latin typeface="Calibri" pitchFamily="34" charset="0"/>
              </a:rPr>
              <a:t>milijonov €, do 30</a:t>
            </a:r>
            <a:r>
              <a:rPr lang="sl-SI" sz="2400">
                <a:solidFill>
                  <a:srgbClr val="209020"/>
                </a:solidFill>
                <a:latin typeface="Calibri" pitchFamily="34" charset="0"/>
              </a:rPr>
              <a:t>. </a:t>
            </a:r>
            <a:r>
              <a:rPr lang="sl-SI" sz="2400" smtClean="0">
                <a:solidFill>
                  <a:srgbClr val="209020"/>
                </a:solidFill>
                <a:latin typeface="Calibri" pitchFamily="34" charset="0"/>
              </a:rPr>
              <a:t>5. </a:t>
            </a:r>
            <a:r>
              <a:rPr lang="sl-SI" sz="2400" dirty="0">
                <a:solidFill>
                  <a:srgbClr val="209020"/>
                </a:solidFill>
                <a:latin typeface="Calibri" pitchFamily="34" charset="0"/>
              </a:rPr>
              <a:t>2014</a:t>
            </a:r>
          </a:p>
          <a:p>
            <a:pPr algn="l" fontAlgn="t">
              <a:spcBef>
                <a:spcPct val="0"/>
              </a:spcBef>
              <a:buFont typeface="Wingdings" pitchFamily="2" charset="2"/>
              <a:buNone/>
              <a:tabLst>
                <a:tab pos="180975" algn="l"/>
              </a:tabLst>
              <a:defRPr/>
            </a:pPr>
            <a:r>
              <a:rPr lang="sl-SI" altLang="en-US" sz="2400" b="1" dirty="0">
                <a:solidFill>
                  <a:srgbClr val="00529F"/>
                </a:solidFill>
                <a:latin typeface="Calibri" pitchFamily="34" charset="0"/>
              </a:rPr>
              <a:t>Javni poziv </a:t>
            </a:r>
            <a:r>
              <a:rPr lang="sl-SI" sz="2400" b="1" dirty="0">
                <a:solidFill>
                  <a:srgbClr val="00529F"/>
                </a:solidFill>
                <a:latin typeface="Calibri" pitchFamily="34" charset="0"/>
              </a:rPr>
              <a:t>za kreditiranje okoljskih naložb občanov 49OB13</a:t>
            </a:r>
            <a:br>
              <a:rPr lang="sl-SI" sz="2400" b="1" dirty="0">
                <a:solidFill>
                  <a:srgbClr val="00529F"/>
                </a:solidFill>
                <a:latin typeface="Calibri" pitchFamily="34" charset="0"/>
              </a:rPr>
            </a:br>
            <a:r>
              <a:rPr lang="sl-SI" altLang="en-US" sz="24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sl-SI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algn="l" fontAlgn="t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Obrestna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mera </a:t>
            </a:r>
            <a:r>
              <a:rPr lang="sl-SI" sz="2400" b="1" dirty="0">
                <a:solidFill>
                  <a:schemeClr val="tx2"/>
                </a:solidFill>
                <a:latin typeface="Calibri" pitchFamily="34" charset="0"/>
              </a:rPr>
              <a:t>trimesečni EURIBOR + 1,5 %</a:t>
            </a:r>
          </a:p>
          <a:p>
            <a:pPr algn="l" fontAlgn="t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Višina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kredita od </a:t>
            </a:r>
            <a:r>
              <a:rPr lang="sl-SI" sz="2400" dirty="0">
                <a:solidFill>
                  <a:schemeClr val="tx2"/>
                </a:solidFill>
                <a:latin typeface="Calibri" pitchFamily="34" charset="0"/>
              </a:rPr>
              <a:t>1.500 € </a:t>
            </a: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do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40.000 </a:t>
            </a: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€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sl-SI" sz="2400" dirty="0">
              <a:solidFill>
                <a:schemeClr val="tx2"/>
              </a:solidFill>
              <a:latin typeface="Calibri" pitchFamily="34" charset="0"/>
            </a:endParaRPr>
          </a:p>
          <a:p>
            <a:pPr algn="l" fontAlgn="t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Odplačilna doba </a:t>
            </a:r>
            <a:r>
              <a:rPr lang="sl-SI" sz="2400" dirty="0">
                <a:solidFill>
                  <a:schemeClr val="tx2"/>
                </a:solidFill>
                <a:latin typeface="Calibri" pitchFamily="34" charset="0"/>
              </a:rPr>
              <a:t>do </a:t>
            </a: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10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let</a:t>
            </a:r>
            <a:endParaRPr lang="sl-SI" sz="24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100" name="Picture 3" descr="P1130948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3363"/>
            <a:ext cx="26273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5322888"/>
            <a:ext cx="2468562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5322888"/>
            <a:ext cx="236537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r="21318"/>
          <a:stretch>
            <a:fillRect/>
          </a:stretch>
        </p:blipFill>
        <p:spPr bwMode="auto">
          <a:xfrm>
            <a:off x="2214563" y="5313363"/>
            <a:ext cx="2208212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humb_Eko_sklad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0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0"/>
            <a:ext cx="971550" cy="9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3076" name="Picture 8" descr="thumb_Eko_sklad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359" y="1139456"/>
            <a:ext cx="804675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7">
              <a:spcAft>
                <a:spcPts val="600"/>
              </a:spcAft>
              <a:defRPr/>
            </a:pPr>
            <a:endParaRPr lang="sl-SI" sz="2000" i="1" dirty="0">
              <a:solidFill>
                <a:srgbClr val="000000"/>
              </a:solidFill>
              <a:latin typeface="Calibri"/>
            </a:endParaRPr>
          </a:p>
          <a:p>
            <a:pPr marL="457200" indent="-457200" algn="l">
              <a:spcBef>
                <a:spcPts val="0"/>
              </a:spcBef>
              <a:spcAft>
                <a:spcPts val="600"/>
              </a:spcAft>
              <a:buFontTx/>
              <a:buChar char="-"/>
              <a:defRPr/>
            </a:pPr>
            <a:endParaRPr lang="sl-SI" dirty="0"/>
          </a:p>
          <a:p>
            <a:pPr>
              <a:buFont typeface="Wingdings" pitchFamily="2" charset="2"/>
              <a:buNone/>
              <a:defRPr/>
            </a:pP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>
          <a:xfrm>
            <a:off x="285749" y="1295400"/>
            <a:ext cx="8601075" cy="5295900"/>
          </a:xfrm>
        </p:spPr>
        <p:txBody>
          <a:bodyPr/>
          <a:lstStyle/>
          <a:p>
            <a:pPr>
              <a:lnSpc>
                <a:spcPct val="90000"/>
              </a:lnSpc>
              <a:buSzPct val="70000"/>
              <a:defRPr/>
            </a:pPr>
            <a:r>
              <a:rPr lang="sl-SI" altLang="sl-SI" sz="2000" smtClean="0">
                <a:solidFill>
                  <a:schemeClr val="tx2"/>
                </a:solidFill>
              </a:rPr>
              <a:t>Sodobne naprave </a:t>
            </a:r>
            <a:r>
              <a:rPr lang="sl-SI" altLang="sl-SI" sz="2000">
                <a:solidFill>
                  <a:schemeClr val="tx2"/>
                </a:solidFill>
              </a:rPr>
              <a:t>in </a:t>
            </a:r>
            <a:r>
              <a:rPr lang="sl-SI" altLang="sl-SI" sz="2000" smtClean="0">
                <a:solidFill>
                  <a:schemeClr val="tx2"/>
                </a:solidFill>
              </a:rPr>
              <a:t>sistemi </a:t>
            </a:r>
            <a:r>
              <a:rPr lang="sl-SI" altLang="sl-SI" sz="2000" dirty="0">
                <a:solidFill>
                  <a:schemeClr val="tx2"/>
                </a:solidFill>
              </a:rPr>
              <a:t>za </a:t>
            </a:r>
            <a:r>
              <a:rPr lang="sl-SI" altLang="sl-SI" sz="2000">
                <a:solidFill>
                  <a:schemeClr val="tx2"/>
                </a:solidFill>
              </a:rPr>
              <a:t>ogrevanje </a:t>
            </a:r>
            <a:r>
              <a:rPr lang="sl-SI" altLang="sl-SI" sz="2000" smtClean="0">
                <a:solidFill>
                  <a:schemeClr val="tx2"/>
                </a:solidFill>
              </a:rPr>
              <a:t>prostorov, pripravo </a:t>
            </a:r>
            <a:r>
              <a:rPr lang="sl-SI" altLang="sl-SI" sz="2000" dirty="0">
                <a:solidFill>
                  <a:schemeClr val="tx2"/>
                </a:solidFill>
              </a:rPr>
              <a:t>sanitarne </a:t>
            </a:r>
            <a:r>
              <a:rPr lang="sl-SI" altLang="sl-SI" sz="2000">
                <a:solidFill>
                  <a:schemeClr val="tx2"/>
                </a:solidFill>
              </a:rPr>
              <a:t>tople </a:t>
            </a:r>
            <a:r>
              <a:rPr lang="sl-SI" altLang="sl-SI" sz="2000" smtClean="0">
                <a:solidFill>
                  <a:schemeClr val="tx2"/>
                </a:solidFill>
              </a:rPr>
              <a:t>vode</a:t>
            </a:r>
            <a:endParaRPr lang="sl-SI" altLang="sl-SI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SzPct val="70000"/>
              <a:defRPr/>
            </a:pPr>
            <a:r>
              <a:rPr lang="sl-SI" altLang="sl-SI" sz="2000" dirty="0" smtClean="0">
                <a:solidFill>
                  <a:schemeClr val="tx2"/>
                </a:solidFill>
              </a:rPr>
              <a:t>Raba </a:t>
            </a:r>
            <a:r>
              <a:rPr lang="sl-SI" altLang="sl-SI" sz="2000" dirty="0">
                <a:solidFill>
                  <a:schemeClr val="tx2"/>
                </a:solidFill>
              </a:rPr>
              <a:t>obnovljivih virov energije za </a:t>
            </a:r>
            <a:r>
              <a:rPr lang="sl-SI" altLang="sl-SI" sz="2000">
                <a:solidFill>
                  <a:schemeClr val="tx2"/>
                </a:solidFill>
              </a:rPr>
              <a:t>ogrevanje </a:t>
            </a:r>
            <a:r>
              <a:rPr lang="sl-SI" altLang="sl-SI" sz="2000" smtClean="0">
                <a:solidFill>
                  <a:schemeClr val="tx2"/>
                </a:solidFill>
              </a:rPr>
              <a:t>prostorov, pripravo </a:t>
            </a:r>
            <a:r>
              <a:rPr lang="sl-SI" altLang="sl-SI" sz="2000" dirty="0">
                <a:solidFill>
                  <a:schemeClr val="tx2"/>
                </a:solidFill>
              </a:rPr>
              <a:t>sanitarne tople vode</a:t>
            </a:r>
          </a:p>
          <a:p>
            <a:pPr>
              <a:lnSpc>
                <a:spcPct val="90000"/>
              </a:lnSpc>
              <a:buSzPct val="70000"/>
              <a:defRPr/>
            </a:pPr>
            <a:r>
              <a:rPr lang="sl-SI" altLang="sl-SI" sz="2000" dirty="0" smtClean="0">
                <a:solidFill>
                  <a:schemeClr val="tx2"/>
                </a:solidFill>
              </a:rPr>
              <a:t>Sodobne </a:t>
            </a:r>
            <a:r>
              <a:rPr lang="sl-SI" altLang="sl-SI" sz="2000" dirty="0">
                <a:solidFill>
                  <a:schemeClr val="tx2"/>
                </a:solidFill>
              </a:rPr>
              <a:t>naprave za pridobivanje električne energije</a:t>
            </a:r>
          </a:p>
          <a:p>
            <a:pPr>
              <a:lnSpc>
                <a:spcPct val="90000"/>
              </a:lnSpc>
              <a:buSzPct val="70000"/>
            </a:pPr>
            <a:r>
              <a:rPr lang="sl-SI" altLang="sl-SI" sz="2000" dirty="0" smtClean="0">
                <a:solidFill>
                  <a:schemeClr val="tx2"/>
                </a:solidFill>
              </a:rPr>
              <a:t>Zmanjšanje </a:t>
            </a:r>
            <a:r>
              <a:rPr lang="sl-SI" altLang="sl-SI" sz="2000" dirty="0">
                <a:solidFill>
                  <a:schemeClr val="tx2"/>
                </a:solidFill>
              </a:rPr>
              <a:t>toplotnih izgub pri obnovi obstoječih stanovanjskih stavb</a:t>
            </a:r>
          </a:p>
          <a:p>
            <a:pPr>
              <a:lnSpc>
                <a:spcPct val="90000"/>
              </a:lnSpc>
              <a:buSzPct val="70000"/>
            </a:pPr>
            <a:r>
              <a:rPr lang="sl-SI" altLang="sl-SI" sz="2000" smtClean="0">
                <a:solidFill>
                  <a:schemeClr val="tx2"/>
                </a:solidFill>
              </a:rPr>
              <a:t>Nizko-energijske </a:t>
            </a:r>
            <a:r>
              <a:rPr lang="sl-SI" altLang="sl-SI" sz="2000" dirty="0">
                <a:solidFill>
                  <a:schemeClr val="tx2"/>
                </a:solidFill>
              </a:rPr>
              <a:t>in pasivne stanovanjske stavbe</a:t>
            </a:r>
          </a:p>
          <a:p>
            <a:pPr>
              <a:lnSpc>
                <a:spcPct val="90000"/>
              </a:lnSpc>
              <a:buSzPct val="70000"/>
            </a:pPr>
            <a:r>
              <a:rPr lang="sl-SI" altLang="sl-SI" sz="2000" smtClean="0">
                <a:solidFill>
                  <a:schemeClr val="tx2"/>
                </a:solidFill>
              </a:rPr>
              <a:t>Energijsko učinkovite naprave</a:t>
            </a:r>
            <a:endParaRPr lang="sl-SI" altLang="sl-SI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SzPct val="70000"/>
            </a:pPr>
            <a:r>
              <a:rPr lang="sl-SI" altLang="sl-SI" sz="2000" smtClean="0">
                <a:solidFill>
                  <a:schemeClr val="tx2"/>
                </a:solidFill>
              </a:rPr>
              <a:t>Okolju prijazna vozila</a:t>
            </a:r>
            <a:endParaRPr lang="sl-SI" altLang="sl-SI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SzPct val="70000"/>
            </a:pPr>
            <a:r>
              <a:rPr lang="sl-SI" altLang="sl-SI" sz="2000" dirty="0" smtClean="0">
                <a:solidFill>
                  <a:schemeClr val="tx2"/>
                </a:solidFill>
              </a:rPr>
              <a:t>Odvajanje </a:t>
            </a:r>
            <a:r>
              <a:rPr lang="sl-SI" altLang="sl-SI" sz="2000" dirty="0">
                <a:solidFill>
                  <a:schemeClr val="tx2"/>
                </a:solidFill>
              </a:rPr>
              <a:t>in čiščenje odpadnih voda</a:t>
            </a:r>
          </a:p>
          <a:p>
            <a:pPr>
              <a:lnSpc>
                <a:spcPct val="90000"/>
              </a:lnSpc>
              <a:buSzPct val="70000"/>
            </a:pPr>
            <a:r>
              <a:rPr lang="sl-SI" altLang="sl-SI" sz="2000" dirty="0" smtClean="0">
                <a:solidFill>
                  <a:schemeClr val="tx2"/>
                </a:solidFill>
              </a:rPr>
              <a:t>Nadomeščanje </a:t>
            </a:r>
            <a:r>
              <a:rPr lang="sl-SI" altLang="sl-SI" sz="2000" dirty="0">
                <a:solidFill>
                  <a:schemeClr val="tx2"/>
                </a:solidFill>
              </a:rPr>
              <a:t>gradbenih materialov, ki vsebujejo nevarne snovi, in ravnanje z biološko razgradljivimi odpadki iz gospodinjstva</a:t>
            </a:r>
          </a:p>
          <a:p>
            <a:pPr>
              <a:lnSpc>
                <a:spcPct val="90000"/>
              </a:lnSpc>
              <a:buSzPct val="70000"/>
            </a:pPr>
            <a:r>
              <a:rPr lang="sl-SI" altLang="sl-SI" sz="2000" dirty="0" smtClean="0">
                <a:solidFill>
                  <a:schemeClr val="tx2"/>
                </a:solidFill>
              </a:rPr>
              <a:t>Učinkovita </a:t>
            </a:r>
            <a:r>
              <a:rPr lang="sl-SI" altLang="sl-SI" sz="2000" dirty="0">
                <a:solidFill>
                  <a:schemeClr val="tx2"/>
                </a:solidFill>
              </a:rPr>
              <a:t>raba vodnih virov</a:t>
            </a:r>
          </a:p>
          <a:p>
            <a:pPr>
              <a:lnSpc>
                <a:spcPct val="90000"/>
              </a:lnSpc>
              <a:buSzPct val="70000"/>
            </a:pPr>
            <a:r>
              <a:rPr lang="sl-SI" altLang="sl-SI" sz="2000" dirty="0" smtClean="0">
                <a:solidFill>
                  <a:schemeClr val="tx2"/>
                </a:solidFill>
              </a:rPr>
              <a:t>Oskrba </a:t>
            </a:r>
            <a:r>
              <a:rPr lang="sl-SI" altLang="sl-SI" sz="2000" dirty="0">
                <a:solidFill>
                  <a:schemeClr val="tx2"/>
                </a:solidFill>
              </a:rPr>
              <a:t>s pitno </a:t>
            </a:r>
            <a:r>
              <a:rPr lang="sl-SI" altLang="sl-SI" sz="2000" dirty="0" smtClean="0">
                <a:solidFill>
                  <a:schemeClr val="tx2"/>
                </a:solidFill>
              </a:rPr>
              <a:t>vodo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>
          <a:xfrm>
            <a:off x="971550" y="368300"/>
            <a:ext cx="76898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sl-SI" sz="3200" b="1" dirty="0">
                <a:solidFill>
                  <a:schemeClr val="tx2"/>
                </a:solidFill>
                <a:latin typeface="Calibri" pitchFamily="34" charset="0"/>
              </a:rPr>
              <a:t>KREDITI ZA OKOLJSKE NALOŽBE OBČANOV</a:t>
            </a:r>
            <a:endParaRPr lang="sl-SI" altLang="sl-SI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971550" y="368300"/>
            <a:ext cx="8280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sl-SI" sz="3200" b="1" dirty="0">
                <a:solidFill>
                  <a:schemeClr val="tx2"/>
                </a:solidFill>
                <a:latin typeface="Calibri" pitchFamily="34" charset="0"/>
              </a:rPr>
              <a:t>KREDITI ZA OKOLJSKE NALOŽBE PRAVNIH OSEB</a:t>
            </a: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501650" y="1268413"/>
            <a:ext cx="8391525" cy="5130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l" fontAlgn="t">
              <a:spcBef>
                <a:spcPct val="0"/>
              </a:spcBef>
              <a:buFont typeface="Wingdings" pitchFamily="2" charset="2"/>
              <a:buNone/>
              <a:tabLst>
                <a:tab pos="180975" algn="l"/>
              </a:tabLst>
              <a:defRPr/>
            </a:pPr>
            <a:r>
              <a:rPr lang="sl-SI" sz="2400" smtClean="0">
                <a:solidFill>
                  <a:srgbClr val="209020"/>
                </a:solidFill>
                <a:latin typeface="Calibri" pitchFamily="34" charset="0"/>
              </a:rPr>
              <a:t>24 </a:t>
            </a:r>
            <a:r>
              <a:rPr lang="sl-SI" sz="2400" dirty="0">
                <a:solidFill>
                  <a:srgbClr val="209020"/>
                </a:solidFill>
                <a:latin typeface="Calibri" pitchFamily="34" charset="0"/>
              </a:rPr>
              <a:t>milijonov</a:t>
            </a:r>
            <a:r>
              <a:rPr lang="en-GB" sz="2400" dirty="0">
                <a:solidFill>
                  <a:srgbClr val="209020"/>
                </a:solidFill>
                <a:latin typeface="Calibri" pitchFamily="34" charset="0"/>
              </a:rPr>
              <a:t> </a:t>
            </a:r>
            <a:r>
              <a:rPr lang="sl-SI" sz="2400" dirty="0">
                <a:solidFill>
                  <a:srgbClr val="209020"/>
                </a:solidFill>
                <a:latin typeface="Calibri" pitchFamily="34" charset="0"/>
              </a:rPr>
              <a:t>€, do 30. 6. 2014</a:t>
            </a:r>
          </a:p>
          <a:p>
            <a:pPr algn="l" fontAlgn="t">
              <a:spcBef>
                <a:spcPct val="0"/>
              </a:spcBef>
              <a:buFont typeface="Wingdings" pitchFamily="2" charset="2"/>
              <a:buNone/>
              <a:tabLst>
                <a:tab pos="180975" algn="l"/>
              </a:tabLst>
              <a:defRPr/>
            </a:pPr>
            <a:r>
              <a:rPr lang="sl-SI" altLang="en-US" sz="2400" b="1" dirty="0">
                <a:solidFill>
                  <a:srgbClr val="00529F"/>
                </a:solidFill>
                <a:latin typeface="Calibri" pitchFamily="34" charset="0"/>
              </a:rPr>
              <a:t>Javni poziv </a:t>
            </a:r>
            <a:r>
              <a:rPr lang="sl-SI" sz="2400" b="1" dirty="0">
                <a:solidFill>
                  <a:srgbClr val="00529F"/>
                </a:solidFill>
                <a:latin typeface="Calibri" pitchFamily="34" charset="0"/>
              </a:rPr>
              <a:t>za kreditiranje okoljskih naložb pravnih oseb, samostojnih podjetnikov posameznikov in zasebnikov 50PO13</a:t>
            </a:r>
            <a:br>
              <a:rPr lang="sl-SI" sz="2400" b="1" dirty="0">
                <a:solidFill>
                  <a:srgbClr val="00529F"/>
                </a:solidFill>
                <a:latin typeface="Calibri" pitchFamily="34" charset="0"/>
              </a:rPr>
            </a:br>
            <a:endParaRPr lang="sl-SI" sz="2400" b="1" dirty="0">
              <a:solidFill>
                <a:srgbClr val="00529F"/>
              </a:solidFill>
              <a:latin typeface="Calibri" pitchFamily="34" charset="0"/>
            </a:endParaRPr>
          </a:p>
          <a:p>
            <a:pPr algn="l" fontAlgn="t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Obrestna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mera </a:t>
            </a:r>
            <a:r>
              <a:rPr lang="sl-SI" sz="2400" b="1" dirty="0">
                <a:solidFill>
                  <a:schemeClr val="tx2"/>
                </a:solidFill>
                <a:latin typeface="Calibri" pitchFamily="34" charset="0"/>
              </a:rPr>
              <a:t>trimesečni EURIBOR + 1,5 % </a:t>
            </a:r>
            <a:r>
              <a:rPr lang="sl-SI" sz="2400" dirty="0">
                <a:solidFill>
                  <a:schemeClr val="tx2"/>
                </a:solidFill>
                <a:latin typeface="Calibri" pitchFamily="34" charset="0"/>
              </a:rPr>
              <a:t>oz</a:t>
            </a: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.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višji </a:t>
            </a:r>
            <a:r>
              <a:rPr lang="sl-SI" sz="2400" dirty="0">
                <a:solidFill>
                  <a:schemeClr val="tx2"/>
                </a:solidFill>
                <a:latin typeface="Calibri" pitchFamily="34" charset="0"/>
              </a:rPr>
              <a:t>fiksni pribitek, ki ne zagotavlja nedovoljene pomoči države</a:t>
            </a:r>
          </a:p>
          <a:p>
            <a:pPr algn="l" fontAlgn="t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Višina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kredita </a:t>
            </a:r>
            <a:r>
              <a:rPr lang="en-GB" sz="2400" dirty="0">
                <a:solidFill>
                  <a:schemeClr val="tx2"/>
                </a:solidFill>
                <a:latin typeface="Calibri" pitchFamily="34" charset="0"/>
              </a:rPr>
              <a:t>od 25.000 </a:t>
            </a:r>
            <a:r>
              <a:rPr lang="sl-SI" sz="2400" dirty="0">
                <a:solidFill>
                  <a:schemeClr val="tx2"/>
                </a:solidFill>
                <a:latin typeface="Calibri" pitchFamily="34" charset="0"/>
              </a:rPr>
              <a:t>€</a:t>
            </a:r>
            <a:r>
              <a:rPr lang="en-GB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sl-SI" sz="2400" dirty="0">
                <a:solidFill>
                  <a:schemeClr val="tx2"/>
                </a:solidFill>
                <a:latin typeface="Calibri" pitchFamily="34" charset="0"/>
              </a:rPr>
              <a:t>do 2 mi</a:t>
            </a:r>
            <a:r>
              <a:rPr lang="en-GB" sz="2400">
                <a:solidFill>
                  <a:schemeClr val="tx2"/>
                </a:solidFill>
                <a:latin typeface="Calibri" pitchFamily="34" charset="0"/>
              </a:rPr>
              <a:t>o</a:t>
            </a: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€, </a:t>
            </a:r>
            <a:r>
              <a:rPr lang="en-GB" sz="2400" smtClean="0">
                <a:solidFill>
                  <a:schemeClr val="tx2"/>
                </a:solidFill>
                <a:latin typeface="Calibri" pitchFamily="34" charset="0"/>
              </a:rPr>
              <a:t>do </a:t>
            </a:r>
            <a:r>
              <a:rPr lang="sl-SI" sz="2400" dirty="0">
                <a:solidFill>
                  <a:schemeClr val="tx2"/>
                </a:solidFill>
                <a:latin typeface="Calibri" pitchFamily="34" charset="0"/>
              </a:rPr>
              <a:t>90 % priznanih stroškov naložbe</a:t>
            </a:r>
          </a:p>
          <a:p>
            <a:pPr algn="l" fontAlgn="t">
              <a:spcBef>
                <a:spcPct val="0"/>
              </a:spcBef>
              <a:tabLst>
                <a:tab pos="180975" algn="l"/>
              </a:tabLst>
              <a:defRPr/>
            </a:pP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Odplačilna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doba </a:t>
            </a:r>
            <a:r>
              <a:rPr lang="sl-SI" sz="2400" dirty="0">
                <a:solidFill>
                  <a:schemeClr val="tx2"/>
                </a:solidFill>
                <a:latin typeface="Calibri" pitchFamily="34" charset="0"/>
              </a:rPr>
              <a:t>do </a:t>
            </a:r>
            <a:r>
              <a:rPr lang="sl-SI" sz="2400">
                <a:solidFill>
                  <a:schemeClr val="tx2"/>
                </a:solidFill>
                <a:latin typeface="Calibri" pitchFamily="34" charset="0"/>
              </a:rPr>
              <a:t>15 </a:t>
            </a:r>
            <a:r>
              <a:rPr lang="sl-SI" sz="2400" smtClean="0">
                <a:solidFill>
                  <a:schemeClr val="tx2"/>
                </a:solidFill>
                <a:latin typeface="Calibri" pitchFamily="34" charset="0"/>
              </a:rPr>
              <a:t>let</a:t>
            </a:r>
            <a:endParaRPr lang="en-GB" sz="24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5168900"/>
            <a:ext cx="25225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199063"/>
            <a:ext cx="25908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5168900"/>
            <a:ext cx="41402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humb_Eko_sklad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06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 bwMode="auto">
          <a:xfrm>
            <a:off x="342901" y="1089025"/>
            <a:ext cx="8562974" cy="4932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AutoNum type="alphaUcPeriod"/>
            </a:pPr>
            <a:endParaRPr lang="sl-SI" altLang="sl-SI" sz="2400" b="1" i="1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 sz="2400" smtClean="0">
                <a:solidFill>
                  <a:schemeClr val="tx2"/>
                </a:solidFill>
              </a:rPr>
              <a:t>Zmanjševanje </a:t>
            </a:r>
            <a:r>
              <a:rPr lang="sl-SI" altLang="sl-SI" sz="2400" dirty="0" smtClean="0">
                <a:solidFill>
                  <a:schemeClr val="tx2"/>
                </a:solidFill>
              </a:rPr>
              <a:t>emisij toplogrednih plinov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 sz="2400" dirty="0">
                <a:solidFill>
                  <a:schemeClr val="tx2"/>
                </a:solidFill>
              </a:rPr>
              <a:t>Zmanjševanje </a:t>
            </a:r>
            <a:r>
              <a:rPr lang="sl-SI" altLang="sl-SI" sz="2400">
                <a:solidFill>
                  <a:schemeClr val="tx2"/>
                </a:solidFill>
              </a:rPr>
              <a:t>onesnaževanja </a:t>
            </a:r>
            <a:r>
              <a:rPr lang="sl-SI" altLang="sl-SI" sz="2400" smtClean="0">
                <a:solidFill>
                  <a:schemeClr val="tx2"/>
                </a:solidFill>
              </a:rPr>
              <a:t>zraka z drugimi emisijami</a:t>
            </a:r>
            <a:endParaRPr lang="sl-SI" altLang="sl-SI" sz="2400" dirty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 sz="2400" dirty="0">
                <a:solidFill>
                  <a:schemeClr val="tx2"/>
                </a:solidFill>
              </a:rPr>
              <a:t>Gospodarjenje </a:t>
            </a:r>
            <a:r>
              <a:rPr lang="sl-SI" altLang="sl-SI" sz="2400" dirty="0" smtClean="0">
                <a:solidFill>
                  <a:schemeClr val="tx2"/>
                </a:solidFill>
              </a:rPr>
              <a:t>z odpadki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 sz="2400" dirty="0" smtClean="0">
                <a:solidFill>
                  <a:schemeClr val="tx2"/>
                </a:solidFill>
              </a:rPr>
              <a:t>Varstvo voda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 sz="2400" dirty="0" smtClean="0">
                <a:solidFill>
                  <a:schemeClr val="tx2"/>
                </a:solidFill>
              </a:rPr>
              <a:t>Odvajanje odpadnih vod in oskrba s pitno vodo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 sz="2400" dirty="0" smtClean="0">
                <a:solidFill>
                  <a:schemeClr val="tx2"/>
                </a:solidFill>
              </a:rPr>
              <a:t>Začetne naložbe v okoljske tehnologije</a:t>
            </a:r>
          </a:p>
          <a:p>
            <a:pPr eaLnBrk="1" hangingPunct="1">
              <a:buFont typeface="Wingdings" pitchFamily="2" charset="2"/>
              <a:buAutoNum type="alphaUcPeriod" startAt="6"/>
            </a:pPr>
            <a:endParaRPr lang="sl-SI" altLang="sl-SI" sz="2400" b="1" i="1" dirty="0"/>
          </a:p>
          <a:p>
            <a:pPr eaLnBrk="1" hangingPunct="1">
              <a:buFont typeface="Wingdings" pitchFamily="2" charset="2"/>
              <a:buAutoNum type="alphaUcPeriod" startAt="6"/>
            </a:pPr>
            <a:endParaRPr lang="sl-SI" altLang="sl-SI" sz="2400" dirty="0" smtClean="0"/>
          </a:p>
        </p:txBody>
      </p:sp>
      <p:pic>
        <p:nvPicPr>
          <p:cNvPr id="6" name="Picture 8" descr="thumb_Eko_skla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 bwMode="auto">
          <a:xfrm>
            <a:off x="971550" y="368300"/>
            <a:ext cx="76898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l-SI" altLang="sl-SI" sz="3200" b="1" dirty="0" smtClean="0">
                <a:solidFill>
                  <a:schemeClr val="tx2"/>
                </a:solidFill>
                <a:latin typeface="Calibri" pitchFamily="34" charset="0"/>
              </a:rPr>
              <a:t>UGODNI KREDITI ZA PRAVNE OSEBE</a:t>
            </a:r>
            <a:endParaRPr lang="sl-SI" altLang="sl-SI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1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368300"/>
            <a:ext cx="783113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l-SI" altLang="en-US" sz="3200" b="1" dirty="0" smtClean="0">
                <a:solidFill>
                  <a:schemeClr val="tx2"/>
                </a:solidFill>
                <a:latin typeface="Calibri" pitchFamily="34" charset="0"/>
              </a:rPr>
              <a:t>SUBVENCIJE ZA ELEKTRIČNA VOZILA</a:t>
            </a:r>
            <a:r>
              <a:rPr lang="sl-SI" altLang="en-US" sz="3000" b="1" dirty="0" smtClean="0">
                <a:solidFill>
                  <a:srgbClr val="00529F"/>
                </a:solidFill>
                <a:latin typeface="Calibri" pitchFamily="34" charset="0"/>
              </a:rPr>
              <a:t/>
            </a:r>
            <a:br>
              <a:rPr lang="sl-SI" altLang="en-US" sz="3000" b="1" dirty="0" smtClean="0">
                <a:solidFill>
                  <a:srgbClr val="00529F"/>
                </a:solidFill>
                <a:latin typeface="Calibri" pitchFamily="34" charset="0"/>
              </a:rPr>
            </a:br>
            <a:endParaRPr lang="sl-SI" altLang="en-US" sz="3000" b="1" dirty="0" smtClean="0">
              <a:solidFill>
                <a:srgbClr val="00529F"/>
              </a:solidFill>
              <a:latin typeface="Calibri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908050"/>
            <a:ext cx="8010525" cy="54260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975" indent="-180975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sl-SI" altLang="en-US" sz="1800" b="1" i="1" dirty="0">
                <a:solidFill>
                  <a:srgbClr val="209020"/>
                </a:solidFill>
                <a:latin typeface="Calibri" pitchFamily="34" charset="0"/>
              </a:rPr>
              <a:t> </a:t>
            </a:r>
            <a:endParaRPr lang="sl-SI" altLang="en-US" sz="1800" b="1" i="1" dirty="0" smtClean="0">
              <a:solidFill>
                <a:srgbClr val="209020"/>
              </a:solidFill>
              <a:latin typeface="Calibri" pitchFamily="34" charset="0"/>
            </a:endParaRPr>
          </a:p>
          <a:p>
            <a:pPr marL="180975" indent="-180975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sl-SI" altLang="en-US" sz="2400" i="1" dirty="0" smtClean="0">
              <a:solidFill>
                <a:srgbClr val="209020"/>
              </a:solidFill>
              <a:latin typeface="Calibri" pitchFamily="34" charset="0"/>
            </a:endParaRPr>
          </a:p>
          <a:p>
            <a:pPr marL="180975" indent="-180975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sl-SI" altLang="en-US" sz="2400" smtClean="0">
                <a:solidFill>
                  <a:srgbClr val="209020"/>
                </a:solidFill>
                <a:latin typeface="Calibri" pitchFamily="34" charset="0"/>
              </a:rPr>
              <a:t>200.000 </a:t>
            </a:r>
            <a:r>
              <a:rPr lang="sl-SI" altLang="en-US" sz="2400" dirty="0">
                <a:solidFill>
                  <a:srgbClr val="209020"/>
                </a:solidFill>
                <a:latin typeface="Calibri" pitchFamily="34" charset="0"/>
              </a:rPr>
              <a:t>€</a:t>
            </a:r>
          </a:p>
          <a:p>
            <a:pPr marL="0" indent="0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sl-SI" altLang="en-US" sz="2400" b="1" dirty="0" smtClean="0">
                <a:solidFill>
                  <a:srgbClr val="00529F"/>
                </a:solidFill>
                <a:latin typeface="Calibri" pitchFamily="34" charset="0"/>
              </a:rPr>
              <a:t>Javni poziv 26SUB-EVOB14  Nepovratne finančne spodbude občanom za nova in predelana električna vozila </a:t>
            </a:r>
          </a:p>
          <a:p>
            <a:pPr marL="0" indent="0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sl-SI" altLang="en-US" sz="1800" b="1" dirty="0" smtClean="0">
              <a:latin typeface="Calibri" pitchFamily="34" charset="0"/>
            </a:endParaRPr>
          </a:p>
          <a:p>
            <a:pPr marL="0" indent="0">
              <a:buNone/>
              <a:defRPr/>
            </a:pPr>
            <a:r>
              <a:rPr lang="sl-SI" sz="1800" smtClean="0">
                <a:solidFill>
                  <a:schemeClr val="tx2"/>
                </a:solidFill>
                <a:latin typeface="Calibri" panose="020F0502020204030204" pitchFamily="34" charset="0"/>
              </a:rPr>
              <a:t>Do 5.000 </a:t>
            </a:r>
            <a:r>
              <a:rPr lang="sl-SI" sz="1800">
                <a:solidFill>
                  <a:schemeClr val="tx2"/>
                </a:solidFill>
                <a:latin typeface="Calibri" panose="020F0502020204030204" pitchFamily="34" charset="0"/>
              </a:rPr>
              <a:t>EUR </a:t>
            </a:r>
            <a:r>
              <a:rPr lang="sl-SI" sz="1800" smtClean="0">
                <a:solidFill>
                  <a:schemeClr val="tx2"/>
                </a:solidFill>
                <a:latin typeface="Calibri" panose="020F0502020204030204" pitchFamily="34" charset="0"/>
              </a:rPr>
              <a:t>novo </a:t>
            </a:r>
            <a:r>
              <a:rPr lang="sl-SI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EV ali vozilo, predelano v EV, kategorije M1</a:t>
            </a:r>
            <a:endParaRPr lang="sl-SI" sz="1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sl-SI" sz="1800" smtClean="0">
                <a:solidFill>
                  <a:schemeClr val="tx2"/>
                </a:solidFill>
                <a:latin typeface="Calibri" panose="020F0502020204030204" pitchFamily="34" charset="0"/>
              </a:rPr>
              <a:t>Do 3.000 </a:t>
            </a:r>
            <a:r>
              <a:rPr lang="sl-SI" sz="1800">
                <a:solidFill>
                  <a:schemeClr val="tx2"/>
                </a:solidFill>
                <a:latin typeface="Calibri" panose="020F0502020204030204" pitchFamily="34" charset="0"/>
              </a:rPr>
              <a:t>EUR </a:t>
            </a:r>
            <a:r>
              <a:rPr lang="sl-SI" sz="1800" smtClean="0">
                <a:solidFill>
                  <a:schemeClr val="tx2"/>
                </a:solidFill>
                <a:latin typeface="Calibri" panose="020F0502020204030204" pitchFamily="34" charset="0"/>
              </a:rPr>
              <a:t>novo </a:t>
            </a:r>
            <a:r>
              <a:rPr lang="sl-SI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EV ali vozilo, predelano v EV,  kategorije </a:t>
            </a:r>
            <a:r>
              <a:rPr lang="sl-SI" sz="1800" dirty="0" err="1">
                <a:solidFill>
                  <a:schemeClr val="tx2"/>
                </a:solidFill>
                <a:latin typeface="Calibri" panose="020F0502020204030204" pitchFamily="34" charset="0"/>
              </a:rPr>
              <a:t>kategorije</a:t>
            </a:r>
            <a:r>
              <a:rPr lang="sl-SI" sz="18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sl-SI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N1 in L7e</a:t>
            </a:r>
            <a:endParaRPr lang="sl-SI" sz="1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sl-SI" sz="1800">
                <a:solidFill>
                  <a:schemeClr val="tx2"/>
                </a:solidFill>
                <a:latin typeface="Calibri" panose="020F0502020204030204" pitchFamily="34" charset="0"/>
              </a:rPr>
              <a:t>Do 2.000 EUR novo EV ali vozilo, predelano v EV, kategorije L6e</a:t>
            </a:r>
          </a:p>
          <a:p>
            <a:pPr marL="0" indent="0">
              <a:buNone/>
              <a:defRPr/>
            </a:pPr>
            <a:r>
              <a:rPr lang="sl-SI" sz="1800" smtClean="0">
                <a:solidFill>
                  <a:schemeClr val="tx2"/>
                </a:solidFill>
                <a:latin typeface="Calibri" panose="020F0502020204030204" pitchFamily="34" charset="0"/>
              </a:rPr>
              <a:t>Do 3.000 </a:t>
            </a:r>
            <a:r>
              <a:rPr lang="sl-SI" sz="1800" dirty="0">
                <a:solidFill>
                  <a:schemeClr val="tx2"/>
                </a:solidFill>
                <a:latin typeface="Calibri" panose="020F0502020204030204" pitchFamily="34" charset="0"/>
              </a:rPr>
              <a:t>EUR nova priključna hibridna vozila ali nova vozila na električni pogon s </a:t>
            </a:r>
            <a:r>
              <a:rPr lang="sl-SI" sz="1800" dirty="0" err="1">
                <a:solidFill>
                  <a:schemeClr val="tx2"/>
                </a:solidFill>
                <a:latin typeface="Calibri" panose="020F0502020204030204" pitchFamily="34" charset="0"/>
              </a:rPr>
              <a:t>podaljševalnikom</a:t>
            </a:r>
            <a:r>
              <a:rPr lang="sl-SI" sz="1800" dirty="0">
                <a:solidFill>
                  <a:schemeClr val="tx2"/>
                </a:solidFill>
                <a:latin typeface="Calibri" panose="020F0502020204030204" pitchFamily="34" charset="0"/>
              </a:rPr>
              <a:t> dosega (range </a:t>
            </a:r>
            <a:r>
              <a:rPr lang="sl-SI" sz="1800" dirty="0" err="1">
                <a:solidFill>
                  <a:schemeClr val="tx2"/>
                </a:solidFill>
                <a:latin typeface="Calibri" panose="020F0502020204030204" pitchFamily="34" charset="0"/>
              </a:rPr>
              <a:t>extender</a:t>
            </a:r>
            <a:r>
              <a:rPr lang="sl-SI" sz="1800" dirty="0">
                <a:solidFill>
                  <a:schemeClr val="tx2"/>
                </a:solidFill>
                <a:latin typeface="Calibri" panose="020F0502020204030204" pitchFamily="34" charset="0"/>
              </a:rPr>
              <a:t>), z emisijami CO</a:t>
            </a:r>
            <a:r>
              <a:rPr lang="sl-SI" sz="1800" baseline="-25000" dirty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r>
              <a:rPr lang="sl-SI" sz="1800" dirty="0">
                <a:solidFill>
                  <a:schemeClr val="tx2"/>
                </a:solidFill>
                <a:latin typeface="Calibri" panose="020F0502020204030204" pitchFamily="34" charset="0"/>
              </a:rPr>
              <a:t> na izpustu, manjšimi od </a:t>
            </a:r>
            <a:r>
              <a:rPr lang="sl-SI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50 g </a:t>
            </a:r>
            <a:r>
              <a:rPr lang="sl-SI" sz="1800" dirty="0">
                <a:solidFill>
                  <a:schemeClr val="tx2"/>
                </a:solidFill>
                <a:latin typeface="Calibri" panose="020F0502020204030204" pitchFamily="34" charset="0"/>
              </a:rPr>
              <a:t>CO</a:t>
            </a:r>
            <a:r>
              <a:rPr lang="sl-SI" sz="1800" baseline="-25000" dirty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r>
              <a:rPr lang="sl-SI" sz="1800" dirty="0">
                <a:solidFill>
                  <a:schemeClr val="tx2"/>
                </a:solidFill>
                <a:latin typeface="Calibri" panose="020F0502020204030204" pitchFamily="34" charset="0"/>
              </a:rPr>
              <a:t>/km, kategorije M1, </a:t>
            </a:r>
            <a:r>
              <a:rPr lang="sl-SI" sz="1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N1</a:t>
            </a:r>
            <a:endParaRPr lang="sl-SI" sz="1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 fontAlgn="t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sl-SI" sz="18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 fontAlgn="t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sl-SI" altLang="sl-SI" sz="2400" b="1" smtClean="0">
              <a:solidFill>
                <a:srgbClr val="209020"/>
              </a:solidFill>
              <a:latin typeface="Calibri" pitchFamily="34" charset="0"/>
            </a:endParaRPr>
          </a:p>
          <a:p>
            <a:pPr marL="0" indent="0" fontAlgn="t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sl-SI" altLang="sl-SI" sz="2400" b="1" smtClean="0">
                <a:solidFill>
                  <a:srgbClr val="209020"/>
                </a:solidFill>
                <a:latin typeface="Calibri" pitchFamily="34" charset="0"/>
              </a:rPr>
              <a:t>Možnost </a:t>
            </a:r>
            <a:r>
              <a:rPr lang="sl-SI" altLang="sl-SI" sz="2400" b="1">
                <a:solidFill>
                  <a:srgbClr val="209020"/>
                </a:solidFill>
                <a:latin typeface="Calibri" pitchFamily="34" charset="0"/>
              </a:rPr>
              <a:t>hkratne pridobitve </a:t>
            </a:r>
            <a:r>
              <a:rPr lang="sl-SI" altLang="sl-SI" sz="2400" b="1" dirty="0">
                <a:solidFill>
                  <a:srgbClr val="209020"/>
                </a:solidFill>
                <a:latin typeface="Calibri" pitchFamily="34" charset="0"/>
              </a:rPr>
              <a:t>kredita in nepovratne finančne spodbude </a:t>
            </a:r>
            <a:r>
              <a:rPr lang="sl-SI" altLang="sl-SI" sz="2400" b="1" dirty="0" err="1">
                <a:solidFill>
                  <a:srgbClr val="209020"/>
                </a:solidFill>
                <a:latin typeface="Calibri" pitchFamily="34" charset="0"/>
              </a:rPr>
              <a:t>Eko</a:t>
            </a:r>
            <a:r>
              <a:rPr lang="sl-SI" altLang="sl-SI" sz="2400" b="1" dirty="0">
                <a:solidFill>
                  <a:srgbClr val="209020"/>
                </a:solidFill>
                <a:latin typeface="Calibri" pitchFamily="34" charset="0"/>
              </a:rPr>
              <a:t> </a:t>
            </a:r>
            <a:r>
              <a:rPr lang="sl-SI" altLang="sl-SI" sz="2400" b="1">
                <a:solidFill>
                  <a:srgbClr val="209020"/>
                </a:solidFill>
                <a:latin typeface="Calibri" pitchFamily="34" charset="0"/>
              </a:rPr>
              <a:t>sklada hkrati!</a:t>
            </a:r>
          </a:p>
          <a:p>
            <a:pPr marL="0" indent="0" fontAlgn="t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sl-SI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 fontAlgn="t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sl-SI" sz="2400" b="1">
                <a:solidFill>
                  <a:srgbClr val="FF0000"/>
                </a:solidFill>
                <a:latin typeface="Calibri" pitchFamily="34" charset="0"/>
              </a:rPr>
              <a:t>Vlogo oddati pred </a:t>
            </a:r>
            <a:r>
              <a:rPr lang="sl-SI" sz="2400" b="1" smtClean="0">
                <a:solidFill>
                  <a:srgbClr val="FF0000"/>
                </a:solidFill>
                <a:latin typeface="Calibri" pitchFamily="34" charset="0"/>
              </a:rPr>
              <a:t>nakupom/predelavo</a:t>
            </a:r>
            <a:r>
              <a:rPr lang="sl-SI" altLang="en-US" sz="2400" b="1" smtClean="0">
                <a:solidFill>
                  <a:srgbClr val="FF0000"/>
                </a:solidFill>
                <a:latin typeface="Calibri" pitchFamily="34" charset="0"/>
              </a:rPr>
              <a:t>!</a:t>
            </a:r>
            <a:endParaRPr lang="sl-SI" altLang="en-US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marL="0" indent="0" eaLnBrk="1" fontAlgn="t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sl-SI" altLang="en-US" sz="2400" b="1" i="1" dirty="0">
              <a:solidFill>
                <a:srgbClr val="FF0000"/>
              </a:solidFill>
              <a:latin typeface="Calibri" pitchFamily="34" charset="0"/>
            </a:endParaRPr>
          </a:p>
          <a:p>
            <a:pPr marL="0" indent="0">
              <a:buFontTx/>
              <a:buNone/>
              <a:defRPr/>
            </a:pPr>
            <a:endParaRPr lang="sl-SI" altLang="en-US" sz="24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</p:txBody>
      </p:sp>
      <p:cxnSp>
        <p:nvCxnSpPr>
          <p:cNvPr id="9220" name="Elbow Connector 8"/>
          <p:cNvCxnSpPr>
            <a:cxnSpLocks noChangeShapeType="1"/>
          </p:cNvCxnSpPr>
          <p:nvPr/>
        </p:nvCxnSpPr>
        <p:spPr bwMode="auto">
          <a:xfrm>
            <a:off x="5202238" y="1719263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5" name="Picture 8" descr="thumb_Eko_skla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0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20700" y="1177925"/>
            <a:ext cx="7832725" cy="5221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sl-SI" altLang="en-US" sz="1600" smtClean="0">
                <a:solidFill>
                  <a:srgbClr val="209020"/>
                </a:solidFill>
                <a:latin typeface="Calibri" pitchFamily="34" charset="0"/>
              </a:rPr>
              <a:t>15.000.000 </a:t>
            </a:r>
            <a:r>
              <a:rPr lang="sl-SI" altLang="en-US" sz="1600" dirty="0">
                <a:solidFill>
                  <a:srgbClr val="209020"/>
                </a:solidFill>
                <a:latin typeface="Calibri" pitchFamily="34" charset="0"/>
              </a:rPr>
              <a:t>€ (</a:t>
            </a:r>
            <a:r>
              <a:rPr lang="sl-SI" sz="1600" dirty="0">
                <a:solidFill>
                  <a:srgbClr val="209020"/>
                </a:solidFill>
                <a:latin typeface="Calibri" pitchFamily="34" charset="0"/>
              </a:rPr>
              <a:t>do 5.000.000 € iz Sklada za podnebne spremembe, namenjenih določenim naložbam, ki bodo izvedene na območjih s sprejetim odlokom o načrtu za kakovost zraka; v nadaljevanju ONKZ)</a:t>
            </a:r>
          </a:p>
          <a:p>
            <a:pPr marL="0" indent="0">
              <a:buFontTx/>
              <a:buNone/>
              <a:defRPr/>
            </a:pPr>
            <a:r>
              <a:rPr lang="sl-SI" altLang="en-US" sz="2400" b="1" dirty="0" smtClean="0">
                <a:solidFill>
                  <a:srgbClr val="00529F"/>
                </a:solidFill>
                <a:latin typeface="Calibri" pitchFamily="34" charset="0"/>
              </a:rPr>
              <a:t>Javni poziv </a:t>
            </a:r>
            <a:r>
              <a:rPr lang="sl-SI" sz="2400" b="1" dirty="0" smtClean="0">
                <a:solidFill>
                  <a:srgbClr val="00529F"/>
                </a:solidFill>
                <a:latin typeface="Calibri" pitchFamily="34" charset="0"/>
              </a:rPr>
              <a:t>24SUB-OB14  Nepovratne </a:t>
            </a:r>
            <a:r>
              <a:rPr lang="sl-SI" sz="2400" b="1" dirty="0">
                <a:solidFill>
                  <a:srgbClr val="00529F"/>
                </a:solidFill>
                <a:latin typeface="Calibri" pitchFamily="34" charset="0"/>
              </a:rPr>
              <a:t>finančne spodbude občanom za nove naložbe rabe </a:t>
            </a:r>
            <a:r>
              <a:rPr lang="sl-SI" sz="2400" b="1" dirty="0" smtClean="0">
                <a:solidFill>
                  <a:srgbClr val="00529F"/>
                </a:solidFill>
                <a:latin typeface="Calibri" pitchFamily="34" charset="0"/>
              </a:rPr>
              <a:t>obnovljivih virov energije in </a:t>
            </a:r>
            <a:r>
              <a:rPr lang="sl-SI" sz="2400" b="1" dirty="0">
                <a:solidFill>
                  <a:srgbClr val="00529F"/>
                </a:solidFill>
                <a:latin typeface="Calibri" pitchFamily="34" charset="0"/>
              </a:rPr>
              <a:t>večje energijske učinkovitosti </a:t>
            </a:r>
            <a:r>
              <a:rPr lang="sl-SI" sz="2400" b="1" dirty="0" smtClean="0">
                <a:solidFill>
                  <a:srgbClr val="00529F"/>
                </a:solidFill>
                <a:latin typeface="Calibri" pitchFamily="34" charset="0"/>
              </a:rPr>
              <a:t>stanovanjskih stavb</a:t>
            </a:r>
            <a:endParaRPr lang="pl-PL" sz="1800" b="1" dirty="0">
              <a:solidFill>
                <a:srgbClr val="00529F"/>
              </a:solidFill>
              <a:latin typeface="Calibri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pl-PL" sz="2000" dirty="0" smtClean="0">
                <a:solidFill>
                  <a:schemeClr val="tx2"/>
                </a:solidFill>
                <a:latin typeface="Calibri" pitchFamily="34" charset="0"/>
              </a:rPr>
              <a:t>Višina spodbude </a:t>
            </a:r>
            <a:r>
              <a:rPr lang="sl-SI" sz="2000" b="1" dirty="0" smtClean="0">
                <a:solidFill>
                  <a:schemeClr val="tx2"/>
                </a:solidFill>
                <a:latin typeface="Calibri" pitchFamily="34" charset="0"/>
              </a:rPr>
              <a:t>do </a:t>
            </a:r>
            <a:r>
              <a:rPr lang="sl-SI" sz="2000" b="1">
                <a:solidFill>
                  <a:schemeClr val="tx2"/>
                </a:solidFill>
                <a:latin typeface="Calibri" pitchFamily="34" charset="0"/>
              </a:rPr>
              <a:t>25 </a:t>
            </a:r>
            <a:r>
              <a:rPr lang="sl-SI" sz="2000" b="1" smtClean="0">
                <a:solidFill>
                  <a:schemeClr val="tx2"/>
                </a:solidFill>
                <a:latin typeface="Calibri" pitchFamily="34" charset="0"/>
              </a:rPr>
              <a:t>%</a:t>
            </a: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; </a:t>
            </a:r>
            <a:r>
              <a:rPr lang="sl-SI" sz="2000" dirty="0" smtClean="0">
                <a:solidFill>
                  <a:schemeClr val="tx2"/>
                </a:solidFill>
                <a:latin typeface="Calibri" pitchFamily="34" charset="0"/>
              </a:rPr>
              <a:t>za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nekatere ukrepe pri obnovi starejših stanovanjskih stavb na območjih s sprejetim odlokom o načrtu za </a:t>
            </a:r>
            <a:r>
              <a:rPr lang="sl-SI" sz="2000">
                <a:solidFill>
                  <a:schemeClr val="tx2"/>
                </a:solidFill>
                <a:latin typeface="Calibri" pitchFamily="34" charset="0"/>
              </a:rPr>
              <a:t>kakovost </a:t>
            </a: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zraka (LJ, MB, CE, MS, KR, NM, HRASTNIK, TRBOVLJE, ZAGORJE OB SAVI) višina </a:t>
            </a:r>
            <a:r>
              <a:rPr lang="sl-SI" sz="2000" dirty="0" smtClean="0">
                <a:solidFill>
                  <a:schemeClr val="tx2"/>
                </a:solidFill>
                <a:latin typeface="Calibri" pitchFamily="34" charset="0"/>
              </a:rPr>
              <a:t>spodbude </a:t>
            </a:r>
            <a:r>
              <a:rPr lang="sl-SI" sz="2000" b="1" dirty="0" smtClean="0">
                <a:solidFill>
                  <a:schemeClr val="tx2"/>
                </a:solidFill>
                <a:latin typeface="Calibri" pitchFamily="34" charset="0"/>
              </a:rPr>
              <a:t>do </a:t>
            </a:r>
            <a:r>
              <a:rPr lang="sl-SI" sz="2000" b="1">
                <a:solidFill>
                  <a:schemeClr val="tx2"/>
                </a:solidFill>
                <a:latin typeface="Calibri" pitchFamily="34" charset="0"/>
              </a:rPr>
              <a:t>50 </a:t>
            </a:r>
            <a:r>
              <a:rPr lang="sl-SI" sz="2000" b="1" smtClean="0">
                <a:solidFill>
                  <a:schemeClr val="tx2"/>
                </a:solidFill>
                <a:latin typeface="Calibri" pitchFamily="34" charset="0"/>
              </a:rPr>
              <a:t>%</a:t>
            </a:r>
          </a:p>
          <a:p>
            <a:pPr marL="0" indent="0" algn="just">
              <a:buFontTx/>
              <a:buNone/>
              <a:defRPr/>
            </a:pP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Na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območjih s sprejetim odlokom o načrtu za </a:t>
            </a:r>
            <a:r>
              <a:rPr lang="sl-SI" sz="2000">
                <a:solidFill>
                  <a:schemeClr val="tx2"/>
                </a:solidFill>
                <a:latin typeface="Calibri" pitchFamily="34" charset="0"/>
              </a:rPr>
              <a:t>kakovost </a:t>
            </a:r>
            <a:r>
              <a:rPr lang="sl-SI" sz="2000" smtClean="0">
                <a:solidFill>
                  <a:schemeClr val="tx2"/>
                </a:solidFill>
                <a:latin typeface="Calibri" pitchFamily="34" charset="0"/>
              </a:rPr>
              <a:t>zraka spodbude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za nekatere ukrepe </a:t>
            </a:r>
            <a:r>
              <a:rPr lang="sl-SI" sz="2000" dirty="0" smtClean="0">
                <a:solidFill>
                  <a:schemeClr val="tx2"/>
                </a:solidFill>
                <a:latin typeface="Calibri" pitchFamily="34" charset="0"/>
              </a:rPr>
              <a:t>ni mogoče </a:t>
            </a:r>
            <a:r>
              <a:rPr lang="sl-SI" sz="2000" dirty="0">
                <a:solidFill>
                  <a:schemeClr val="tx2"/>
                </a:solidFill>
                <a:latin typeface="Calibri" pitchFamily="34" charset="0"/>
              </a:rPr>
              <a:t>dodeliti, v kolikor odlok tako predvideva (prednostni načini ogrevanja</a:t>
            </a:r>
            <a:r>
              <a:rPr lang="sl-SI" sz="2000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sl-SI" altLang="en-US" sz="2000" dirty="0">
              <a:solidFill>
                <a:schemeClr val="tx2"/>
              </a:solidFill>
              <a:latin typeface="Calibri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None/>
              <a:defRPr/>
            </a:pPr>
            <a:endParaRPr lang="sl-SI" altLang="sl-SI" sz="2000" b="1" smtClean="0">
              <a:solidFill>
                <a:srgbClr val="209020"/>
              </a:solidFill>
              <a:latin typeface="Calibri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None/>
              <a:defRPr/>
            </a:pPr>
            <a:r>
              <a:rPr lang="sl-SI" altLang="sl-SI" sz="2000" b="1" smtClean="0">
                <a:solidFill>
                  <a:srgbClr val="209020"/>
                </a:solidFill>
                <a:latin typeface="Calibri" pitchFamily="34" charset="0"/>
              </a:rPr>
              <a:t>Možnost </a:t>
            </a:r>
            <a:r>
              <a:rPr lang="sl-SI" altLang="sl-SI" sz="2000" b="1" dirty="0">
                <a:solidFill>
                  <a:srgbClr val="209020"/>
                </a:solidFill>
                <a:latin typeface="Calibri" pitchFamily="34" charset="0"/>
              </a:rPr>
              <a:t>pridobitve kredita in nepovratne finančne spodbude </a:t>
            </a:r>
            <a:r>
              <a:rPr lang="sl-SI" altLang="sl-SI" sz="2000" b="1" dirty="0" err="1">
                <a:solidFill>
                  <a:srgbClr val="209020"/>
                </a:solidFill>
                <a:latin typeface="Calibri" pitchFamily="34" charset="0"/>
              </a:rPr>
              <a:t>Eko</a:t>
            </a:r>
            <a:r>
              <a:rPr lang="sl-SI" altLang="sl-SI" sz="2000" b="1" dirty="0">
                <a:solidFill>
                  <a:srgbClr val="209020"/>
                </a:solidFill>
                <a:latin typeface="Calibri" pitchFamily="34" charset="0"/>
              </a:rPr>
              <a:t> </a:t>
            </a:r>
            <a:r>
              <a:rPr lang="sl-SI" altLang="sl-SI" sz="2000" b="1">
                <a:solidFill>
                  <a:srgbClr val="209020"/>
                </a:solidFill>
                <a:latin typeface="Calibri" pitchFamily="34" charset="0"/>
              </a:rPr>
              <a:t>sklada hkrati!</a:t>
            </a:r>
            <a:endParaRPr lang="sl-SI" sz="2000" b="1" dirty="0">
              <a:solidFill>
                <a:srgbClr val="209020"/>
              </a:solidFill>
              <a:latin typeface="Calibri" pitchFamily="34" charset="0"/>
            </a:endParaRPr>
          </a:p>
          <a:p>
            <a:pPr marL="0" indent="0" algn="just" eaLnBrk="1" hangingPunct="1">
              <a:spcBef>
                <a:spcPct val="0"/>
              </a:spcBef>
              <a:buNone/>
              <a:defRPr/>
            </a:pPr>
            <a:r>
              <a:rPr lang="sl-SI" sz="2000" b="1" smtClean="0">
                <a:solidFill>
                  <a:srgbClr val="FF0000"/>
                </a:solidFill>
                <a:latin typeface="Calibri" pitchFamily="34" charset="0"/>
              </a:rPr>
              <a:t>Vlogo oddati </a:t>
            </a:r>
            <a:r>
              <a:rPr lang="sl-SI" sz="2000" b="1" dirty="0" smtClean="0">
                <a:solidFill>
                  <a:srgbClr val="FF0000"/>
                </a:solidFill>
                <a:latin typeface="Calibri" pitchFamily="34" charset="0"/>
              </a:rPr>
              <a:t>pred pričetkom </a:t>
            </a:r>
            <a:r>
              <a:rPr lang="sl-SI" sz="2000" b="1" smtClean="0">
                <a:solidFill>
                  <a:srgbClr val="FF0000"/>
                </a:solidFill>
                <a:latin typeface="Calibri" pitchFamily="34" charset="0"/>
              </a:rPr>
              <a:t>izvajanja del!</a:t>
            </a:r>
            <a:endParaRPr lang="sl-SI" sz="2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tabLst>
                <a:tab pos="180975" algn="l"/>
              </a:tabLst>
              <a:defRPr/>
            </a:pPr>
            <a:endParaRPr lang="pl-PL" altLang="sl-SI" sz="1600" b="1" dirty="0" smtClean="0">
              <a:latin typeface="Calibri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792163" y="368300"/>
            <a:ext cx="81915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4763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defTabSz="1168400" eaLnBrk="0" hangingPunct="0">
              <a:defRPr sz="28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algn="ctr" defTabSz="1168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algn="ctr" defTabSz="1168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algn="ctr" defTabSz="1168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algn="ctr" defTabSz="11684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sl-SI" sz="3200" b="1" dirty="0">
                <a:solidFill>
                  <a:schemeClr val="tx2"/>
                </a:solidFill>
                <a:latin typeface="Calibri" pitchFamily="34" charset="0"/>
              </a:rPr>
              <a:t>SUBVENCIJE ZA STANOVANJSKE STAVBE</a:t>
            </a:r>
          </a:p>
        </p:txBody>
      </p:sp>
      <p:pic>
        <p:nvPicPr>
          <p:cNvPr id="4" name="Picture 8" descr="thumb_Eko_sklad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12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08050"/>
            <a:ext cx="9144000" cy="54260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975" indent="-180975" eaLnBrk="1" fontAlgn="t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sl-SI" altLang="en-US" sz="1800" b="1" i="1" dirty="0">
                <a:solidFill>
                  <a:srgbClr val="209020"/>
                </a:solidFill>
                <a:latin typeface="Calibri" pitchFamily="34" charset="0"/>
              </a:rPr>
              <a:t> </a:t>
            </a:r>
            <a:endParaRPr lang="sl-SI" altLang="en-US" sz="1800" b="1" i="1" dirty="0" smtClean="0">
              <a:solidFill>
                <a:srgbClr val="209020"/>
              </a:solidFill>
              <a:latin typeface="Calibri" pitchFamily="34" charset="0"/>
            </a:endParaRPr>
          </a:p>
          <a:p>
            <a:pPr fontAlgn="t">
              <a:lnSpc>
                <a:spcPct val="80000"/>
              </a:lnSpc>
              <a:spcBef>
                <a:spcPct val="0"/>
              </a:spcBef>
              <a:defRPr/>
            </a:pPr>
            <a:endParaRPr lang="sl-SI" altLang="en-US" sz="2400" b="1" i="1" smtClean="0">
              <a:latin typeface="+mj-lt"/>
            </a:endParaRPr>
          </a:p>
          <a:p>
            <a:pPr fontAlgn="t">
              <a:lnSpc>
                <a:spcPct val="80000"/>
              </a:lnSpc>
              <a:spcBef>
                <a:spcPct val="0"/>
              </a:spcBef>
              <a:defRPr/>
            </a:pPr>
            <a:endParaRPr lang="sl-SI" altLang="en-US" sz="2400" b="1" i="1" dirty="0" smtClean="0">
              <a:latin typeface="+mj-lt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sl-SI" sz="1800" smtClean="0">
                <a:solidFill>
                  <a:schemeClr val="tx2"/>
                </a:solidFill>
                <a:latin typeface="Calibri" pitchFamily="34" charset="0"/>
              </a:rPr>
              <a:t>Solarni ogrevalni sistemi 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sl-SI" sz="1800" smtClean="0">
                <a:solidFill>
                  <a:schemeClr val="tx2"/>
                </a:solidFill>
                <a:latin typeface="Calibri" pitchFamily="34" charset="0"/>
              </a:rPr>
              <a:t>Kurilne </a:t>
            </a:r>
            <a:r>
              <a:rPr lang="sl-SI" sz="1800" dirty="0" smtClean="0">
                <a:solidFill>
                  <a:schemeClr val="tx2"/>
                </a:solidFill>
                <a:latin typeface="Calibri" pitchFamily="34" charset="0"/>
              </a:rPr>
              <a:t>naprave za centralno ogrevanje stanovanjske stavbe na lesno biomaso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sl-SI" sz="1800" smtClean="0">
                <a:solidFill>
                  <a:schemeClr val="tx2"/>
                </a:solidFill>
                <a:latin typeface="Calibri" pitchFamily="34" charset="0"/>
              </a:rPr>
              <a:t>Toplotne </a:t>
            </a:r>
            <a:r>
              <a:rPr lang="sl-SI" sz="1800" dirty="0" smtClean="0">
                <a:solidFill>
                  <a:schemeClr val="tx2"/>
                </a:solidFill>
                <a:latin typeface="Calibri" pitchFamily="34" charset="0"/>
              </a:rPr>
              <a:t>črpalke za pripravo sanitarne tople vode  in/ali centralno ogrevanje stanovanjske stavbe</a:t>
            </a:r>
          </a:p>
          <a:p>
            <a:pPr lvl="1"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sl-SI" sz="1800" smtClean="0">
                <a:solidFill>
                  <a:schemeClr val="tx2"/>
                </a:solidFill>
                <a:latin typeface="Calibri" pitchFamily="34" charset="0"/>
              </a:rPr>
              <a:t>Energijsko učinkovito leseno zunanje stavbno pohištvo </a:t>
            </a:r>
          </a:p>
          <a:p>
            <a:pPr lvl="1"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sl-SI" sz="1800" smtClean="0">
                <a:solidFill>
                  <a:schemeClr val="tx2"/>
                </a:solidFill>
                <a:latin typeface="Calibri" pitchFamily="34" charset="0"/>
              </a:rPr>
              <a:t>Priključitve starejših stavb </a:t>
            </a:r>
            <a:r>
              <a:rPr lang="sl-SI" sz="1800" dirty="0" smtClean="0">
                <a:solidFill>
                  <a:schemeClr val="tx2"/>
                </a:solidFill>
                <a:latin typeface="Calibri" pitchFamily="34" charset="0"/>
              </a:rPr>
              <a:t>na daljinsko ogrevanje na obnovljiv vir energije  </a:t>
            </a:r>
          </a:p>
          <a:p>
            <a:pPr lvl="1"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sl-SI" sz="1800" dirty="0" smtClean="0">
                <a:solidFill>
                  <a:schemeClr val="tx2"/>
                </a:solidFill>
                <a:latin typeface="Calibri" pitchFamily="34" charset="0"/>
              </a:rPr>
              <a:t>Toplotna izolacija </a:t>
            </a:r>
            <a:r>
              <a:rPr lang="sl-SI" sz="1800" smtClean="0">
                <a:solidFill>
                  <a:schemeClr val="tx2"/>
                </a:solidFill>
                <a:latin typeface="Calibri" pitchFamily="34" charset="0"/>
              </a:rPr>
              <a:t>fasade </a:t>
            </a:r>
          </a:p>
          <a:p>
            <a:pPr lvl="1"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sl-SI" sz="1800" smtClean="0">
                <a:solidFill>
                  <a:schemeClr val="tx2"/>
                </a:solidFill>
                <a:latin typeface="Calibri" pitchFamily="34" charset="0"/>
              </a:rPr>
              <a:t>Toplotna </a:t>
            </a:r>
            <a:r>
              <a:rPr lang="sl-SI" sz="1800" dirty="0" smtClean="0">
                <a:solidFill>
                  <a:schemeClr val="tx2"/>
                </a:solidFill>
                <a:latin typeface="Calibri" pitchFamily="34" charset="0"/>
              </a:rPr>
              <a:t>izolacija strehe ali stropa proti neogrevanemu </a:t>
            </a:r>
            <a:r>
              <a:rPr lang="sl-SI" sz="1800" smtClean="0">
                <a:solidFill>
                  <a:schemeClr val="tx2"/>
                </a:solidFill>
                <a:latin typeface="Calibri" pitchFamily="34" charset="0"/>
              </a:rPr>
              <a:t>prostoru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sl-SI" altLang="sl-SI" sz="1800" smtClean="0">
                <a:solidFill>
                  <a:schemeClr val="tx2"/>
                </a:solidFill>
                <a:latin typeface="Calibri" pitchFamily="34" charset="0"/>
              </a:rPr>
              <a:t>Prezračevanje </a:t>
            </a:r>
            <a:r>
              <a:rPr lang="sl-SI" altLang="sl-SI" sz="1800" dirty="0" smtClean="0">
                <a:solidFill>
                  <a:schemeClr val="tx2"/>
                </a:solidFill>
                <a:latin typeface="Calibri" pitchFamily="34" charset="0"/>
              </a:rPr>
              <a:t>z vračanjem toplote </a:t>
            </a:r>
            <a:r>
              <a:rPr lang="sl-SI" altLang="sl-SI" sz="1800" smtClean="0">
                <a:solidFill>
                  <a:schemeClr val="tx2"/>
                </a:solidFill>
                <a:latin typeface="Calibri" pitchFamily="34" charset="0"/>
              </a:rPr>
              <a:t>odpadnega zraka</a:t>
            </a:r>
            <a:endParaRPr lang="sl-SI" altLang="sl-SI" sz="1800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sl-SI" altLang="sl-SI" sz="1800" smtClean="0">
                <a:solidFill>
                  <a:schemeClr val="tx2"/>
                </a:solidFill>
                <a:latin typeface="Calibri" pitchFamily="34" charset="0"/>
              </a:rPr>
              <a:t>Celovita obnova starejših stanovanjskih stavb </a:t>
            </a:r>
            <a:endParaRPr lang="sl-SI" altLang="sl-SI" sz="1800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sl-SI" altLang="sl-SI" sz="1800" smtClean="0">
                <a:solidFill>
                  <a:schemeClr val="tx2"/>
                </a:solidFill>
                <a:latin typeface="Calibri" pitchFamily="34" charset="0"/>
              </a:rPr>
              <a:t>Stanovanjske </a:t>
            </a:r>
            <a:r>
              <a:rPr lang="sl-SI" altLang="sl-SI" sz="1800" dirty="0" smtClean="0">
                <a:solidFill>
                  <a:schemeClr val="tx2"/>
                </a:solidFill>
                <a:latin typeface="Calibri" pitchFamily="34" charset="0"/>
              </a:rPr>
              <a:t>enote </a:t>
            </a:r>
            <a:r>
              <a:rPr lang="sl-SI" altLang="sl-SI" sz="1800" smtClean="0">
                <a:solidFill>
                  <a:schemeClr val="tx2"/>
                </a:solidFill>
                <a:latin typeface="Calibri" pitchFamily="34" charset="0"/>
              </a:rPr>
              <a:t>v večstanovanjskih stavbah, prenovljenih </a:t>
            </a:r>
            <a:r>
              <a:rPr lang="sl-SI" altLang="sl-SI" sz="1800" dirty="0" smtClean="0">
                <a:solidFill>
                  <a:schemeClr val="tx2"/>
                </a:solidFill>
                <a:latin typeface="Calibri" pitchFamily="34" charset="0"/>
              </a:rPr>
              <a:t>v pasivnem oz. skoraj </a:t>
            </a:r>
            <a:r>
              <a:rPr lang="sl-SI" altLang="sl-SI" sz="1800" dirty="0" err="1" smtClean="0">
                <a:solidFill>
                  <a:schemeClr val="tx2"/>
                </a:solidFill>
                <a:latin typeface="Calibri" pitchFamily="34" charset="0"/>
              </a:rPr>
              <a:t>ničenergijskem</a:t>
            </a:r>
            <a:r>
              <a:rPr lang="sl-SI" altLang="sl-SI" sz="1800" dirty="0" smtClean="0">
                <a:solidFill>
                  <a:schemeClr val="tx2"/>
                </a:solidFill>
                <a:latin typeface="Calibri" pitchFamily="34" charset="0"/>
              </a:rPr>
              <a:t> razredu</a:t>
            </a:r>
            <a:endParaRPr lang="sl-SI" altLang="en-US" sz="1800" dirty="0" smtClean="0">
              <a:solidFill>
                <a:schemeClr val="tx2"/>
              </a:solidFill>
              <a:latin typeface="Calibri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sl-SI" altLang="en-US" sz="24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  <a:p>
            <a:pPr marL="180975" indent="-180975">
              <a:lnSpc>
                <a:spcPct val="80000"/>
              </a:lnSpc>
              <a:buFont typeface="Wingdings" pitchFamily="2" charset="2"/>
              <a:buNone/>
              <a:defRPr/>
            </a:pPr>
            <a:endParaRPr lang="sl-SI" altLang="en-US" sz="1800" b="1" dirty="0" smtClean="0">
              <a:solidFill>
                <a:srgbClr val="00529F"/>
              </a:solidFill>
              <a:latin typeface="Calibri" pitchFamily="34" charset="0"/>
            </a:endParaRPr>
          </a:p>
        </p:txBody>
      </p:sp>
      <p:cxnSp>
        <p:nvCxnSpPr>
          <p:cNvPr id="9220" name="Elbow Connector 8"/>
          <p:cNvCxnSpPr>
            <a:cxnSpLocks noChangeShapeType="1"/>
          </p:cNvCxnSpPr>
          <p:nvPr/>
        </p:nvCxnSpPr>
        <p:spPr bwMode="auto">
          <a:xfrm>
            <a:off x="5202238" y="1719263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5" name="Picture 8" descr="thumb_Eko_skla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6863"/>
            <a:ext cx="9048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7"/>
          <p:cNvSpPr>
            <a:spLocks noGrp="1"/>
          </p:cNvSpPr>
          <p:nvPr>
            <p:ph type="title"/>
          </p:nvPr>
        </p:nvSpPr>
        <p:spPr bwMode="auto">
          <a:xfrm>
            <a:off x="971550" y="368300"/>
            <a:ext cx="76898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l-SI" altLang="sl-SI" sz="3200" b="1" dirty="0" smtClean="0">
                <a:solidFill>
                  <a:schemeClr val="tx2"/>
                </a:solidFill>
                <a:latin typeface="Calibri" pitchFamily="34" charset="0"/>
              </a:rPr>
              <a:t>SUBVENCIJE ZA STANOVANJSKE STAVBE</a:t>
            </a:r>
            <a:endParaRPr lang="sl-SI" altLang="sl-SI" sz="32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6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416</TotalTime>
  <Words>933</Words>
  <Application>Microsoft Office PowerPoint</Application>
  <PresentationFormat>Diaprojekcija na zaslonu (4:3)</PresentationFormat>
  <Paragraphs>160</Paragraphs>
  <Slides>16</Slides>
  <Notes>7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16</vt:i4>
      </vt:variant>
    </vt:vector>
  </HeadingPairs>
  <TitlesOfParts>
    <vt:vector size="25" baseType="lpstr">
      <vt:lpstr>Arial</vt:lpstr>
      <vt:lpstr>Calibri</vt:lpstr>
      <vt:lpstr>Century Gothic</vt:lpstr>
      <vt:lpstr>Wingdings</vt:lpstr>
      <vt:lpstr>Monotype Corsiva</vt:lpstr>
      <vt:lpstr>Republika</vt:lpstr>
      <vt:lpstr>Times New Roman</vt:lpstr>
      <vt:lpstr>blank</vt:lpstr>
      <vt:lpstr>Custom Design</vt:lpstr>
      <vt:lpstr>PowerPointova predstavitev</vt:lpstr>
      <vt:lpstr>EKO SKLAD</vt:lpstr>
      <vt:lpstr>PowerPointova predstavitev</vt:lpstr>
      <vt:lpstr>KREDITI ZA OKOLJSKE NALOŽBE OBČANOV</vt:lpstr>
      <vt:lpstr>PowerPointova predstavitev</vt:lpstr>
      <vt:lpstr>UGODNI KREDITI ZA PRAVNE OSEBE</vt:lpstr>
      <vt:lpstr>SUBVENCIJE ZA ELEKTRIČNA VOZILA </vt:lpstr>
      <vt:lpstr>PowerPointova predstavitev</vt:lpstr>
      <vt:lpstr>SUBVENCIJE ZA STANOVANJSKE STAVBE</vt:lpstr>
      <vt:lpstr>PowerPointova predstavitev</vt:lpstr>
      <vt:lpstr>SUBVENCIJE ZA VEČSTANOVANJSKE STAVBE</vt:lpstr>
      <vt:lpstr>PowerPointova predstavitev</vt:lpstr>
      <vt:lpstr>POZITIVNI UČINKI</vt:lpstr>
      <vt:lpstr>PowerPointova predstavitev</vt:lpstr>
      <vt:lpstr>PowerPointova predstavitev</vt:lpstr>
      <vt:lpstr>PowerPointova predstavitev</vt:lpstr>
    </vt:vector>
  </TitlesOfParts>
  <Company>MOP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Finančne spodbude Eko sklada za okoljske naložbe   Vesna Črnilogar, sekretarka Eko sklada Eko sklad, Slovenski okoljski javni sklad</dc:title>
  <dc:creator>Spela.Sovinc</dc:creator>
  <cp:lastModifiedBy>Dunja</cp:lastModifiedBy>
  <cp:revision>58</cp:revision>
  <dcterms:created xsi:type="dcterms:W3CDTF">2014-03-19T08:23:24Z</dcterms:created>
  <dcterms:modified xsi:type="dcterms:W3CDTF">2014-05-21T08:18:49Z</dcterms:modified>
</cp:coreProperties>
</file>